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78" r:id="rId2"/>
    <p:sldId id="918" r:id="rId3"/>
    <p:sldId id="921" r:id="rId4"/>
    <p:sldId id="904" r:id="rId5"/>
    <p:sldId id="914" r:id="rId6"/>
    <p:sldId id="922" r:id="rId7"/>
    <p:sldId id="908" r:id="rId8"/>
    <p:sldId id="897" r:id="rId9"/>
    <p:sldId id="900" r:id="rId10"/>
    <p:sldId id="916" r:id="rId11"/>
    <p:sldId id="909" r:id="rId12"/>
    <p:sldId id="910" r:id="rId13"/>
    <p:sldId id="911" r:id="rId14"/>
    <p:sldId id="920" r:id="rId15"/>
    <p:sldId id="880" r:id="rId16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8C6"/>
    <a:srgbClr val="E3B0AF"/>
    <a:srgbClr val="B84542"/>
    <a:srgbClr val="C86664"/>
    <a:srgbClr val="967E54"/>
    <a:srgbClr val="AFA571"/>
    <a:srgbClr val="A99E67"/>
    <a:srgbClr val="CA6A68"/>
    <a:srgbClr val="CF7977"/>
    <a:srgbClr val="D2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872" autoAdjust="0"/>
  </p:normalViewPr>
  <p:slideViewPr>
    <p:cSldViewPr>
      <p:cViewPr varScale="1">
        <p:scale>
          <a:sx n="87" d="100"/>
          <a:sy n="87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9" y="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C943-FA54-4FF3-9F7C-C9E684E92F66}" type="datetimeFigureOut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6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548B-8901-4C44-AABB-53E69E7C15E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954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18C2-7969-4F24-B563-4435650697A0}" type="datetimeFigureOut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E1F2F-7CB6-4211-A9AB-9139A4FBBA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0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897C4-023E-4143-A34B-708E5EA3679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6F4D-1C33-4D47-B593-E427FA7CC5DC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07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BA3-5094-4BA0-B6A9-BF5013E96D14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768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EE61-4816-4294-8C04-A76F787377BC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18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F76F-E4B1-4FA0-8933-BAE587FBB905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67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C794-4472-43E7-A4C2-7C8FB0029661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02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CD6E-C475-4434-A73A-D7299A61BB08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5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BA58-D637-4502-BA87-96011FF428B0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5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CEFC-A1B3-40D2-A3DD-1931C99D10F8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192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FEF-9142-44B9-8254-57EB69EC3347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37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D565-1781-4C09-8933-C0AB66C03BC0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922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2E9F-DF79-4838-AE6E-AF973AB0DECC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54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5FCF-435C-4E26-B51E-FC7B45F7C330}" type="datetime1">
              <a:rPr lang="it-IT" smtClean="0"/>
              <a:pPr/>
              <a:t>22/02/2016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4B54-CAC8-4792-B7A5-76189B3B73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26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redia.it/" TargetMode="External"/><Relationship Id="rId2" Type="http://schemas.openxmlformats.org/officeDocument/2006/relationships/hyperlink" Target="http://www.uni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avoroetico.org/" TargetMode="External"/><Relationship Id="rId4" Type="http://schemas.openxmlformats.org/officeDocument/2006/relationships/hyperlink" Target="http://www.bsigroup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6673755" y="0"/>
            <a:ext cx="2470245" cy="6858000"/>
          </a:xfrm>
          <a:prstGeom prst="rect">
            <a:avLst/>
          </a:prstGeom>
          <a:solidFill>
            <a:schemeClr val="bg2">
              <a:lumMod val="9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 </a:t>
            </a:r>
            <a:endParaRPr lang="it-IT" dirty="0"/>
          </a:p>
        </p:txBody>
      </p:sp>
      <p:cxnSp>
        <p:nvCxnSpPr>
          <p:cNvPr id="24" name="Forma 23"/>
          <p:cNvCxnSpPr>
            <a:stCxn id="22546" idx="3"/>
            <a:endCxn id="22540" idx="1"/>
          </p:cNvCxnSpPr>
          <p:nvPr/>
        </p:nvCxnSpPr>
        <p:spPr>
          <a:xfrm flipH="1" flipV="1">
            <a:off x="7308304" y="498984"/>
            <a:ext cx="936104" cy="2461964"/>
          </a:xfrm>
          <a:prstGeom prst="bentConnector5">
            <a:avLst>
              <a:gd name="adj1" fmla="val -24420"/>
              <a:gd name="adj2" fmla="val 64290"/>
              <a:gd name="adj3" fmla="val 124420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a 21"/>
          <p:cNvCxnSpPr>
            <a:stCxn id="22538" idx="3"/>
            <a:endCxn id="22544" idx="1"/>
          </p:cNvCxnSpPr>
          <p:nvPr/>
        </p:nvCxnSpPr>
        <p:spPr>
          <a:xfrm flipH="1" flipV="1">
            <a:off x="7164288" y="4277546"/>
            <a:ext cx="1139421" cy="1619729"/>
          </a:xfrm>
          <a:prstGeom prst="bentConnector5">
            <a:avLst>
              <a:gd name="adj1" fmla="val -20063"/>
              <a:gd name="adj2" fmla="val 55310"/>
              <a:gd name="adj3" fmla="val 120063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0" name="Picture 12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-27384"/>
            <a:ext cx="1114662" cy="1052736"/>
          </a:xfrm>
          <a:prstGeom prst="rect">
            <a:avLst/>
          </a:prstGeom>
          <a:noFill/>
        </p:spPr>
      </p:pic>
      <p:pic>
        <p:nvPicPr>
          <p:cNvPr id="22542" name="Picture 14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124744"/>
            <a:ext cx="1618062" cy="1309860"/>
          </a:xfrm>
          <a:prstGeom prst="rect">
            <a:avLst/>
          </a:prstGeom>
          <a:noFill/>
        </p:spPr>
      </p:pic>
      <p:pic>
        <p:nvPicPr>
          <p:cNvPr id="22546" name="Picture 18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276872"/>
            <a:ext cx="1368152" cy="1368152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-1" y="1433480"/>
            <a:ext cx="6673755" cy="5439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30" name="AutoShape 2" descr="Risultati immagini per CERTIF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Pentagono 11"/>
          <p:cNvSpPr/>
          <p:nvPr/>
        </p:nvSpPr>
        <p:spPr>
          <a:xfrm rot="10800000" flipH="1">
            <a:off x="-5448" y="4293096"/>
            <a:ext cx="2921264" cy="2023477"/>
          </a:xfrm>
          <a:prstGeom prst="homePlate">
            <a:avLst>
              <a:gd name="adj" fmla="val 20246"/>
            </a:avLst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98608" y="4347681"/>
            <a:ext cx="2267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Cuneo, </a:t>
            </a: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23 Febbraio 2016</a:t>
            </a:r>
          </a:p>
          <a:p>
            <a:pPr>
              <a:lnSpc>
                <a:spcPts val="2100"/>
              </a:lnSpc>
              <a:defRPr/>
            </a:pPr>
            <a:endParaRPr lang="it-IT" sz="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Antonio Romeo</a:t>
            </a:r>
          </a:p>
        </p:txBody>
      </p:sp>
      <p:pic>
        <p:nvPicPr>
          <p:cNvPr id="20" name="Immagine 19" descr="Dintec_new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30095" y="5373216"/>
            <a:ext cx="1557153" cy="873299"/>
          </a:xfrm>
          <a:prstGeom prst="rect">
            <a:avLst/>
          </a:prstGeom>
        </p:spPr>
      </p:pic>
      <p:pic>
        <p:nvPicPr>
          <p:cNvPr id="22544" name="Picture 16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605471"/>
            <a:ext cx="1512168" cy="1344149"/>
          </a:xfrm>
          <a:prstGeom prst="rect">
            <a:avLst/>
          </a:prstGeom>
          <a:noFill/>
        </p:spPr>
      </p:pic>
      <p:pic>
        <p:nvPicPr>
          <p:cNvPr id="22538" name="Picture 10" descr="http://lab.osa05.it/wp-content/uploads/2015/03/facebook-blueprint-certificazione-corsi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053181"/>
            <a:ext cx="1787493" cy="1688187"/>
          </a:xfrm>
          <a:prstGeom prst="rect">
            <a:avLst/>
          </a:prstGeom>
          <a:noFill/>
        </p:spPr>
      </p:pic>
      <p:cxnSp>
        <p:nvCxnSpPr>
          <p:cNvPr id="45" name="Forma 44"/>
          <p:cNvCxnSpPr>
            <a:stCxn id="22544" idx="3"/>
          </p:cNvCxnSpPr>
          <p:nvPr/>
        </p:nvCxnSpPr>
        <p:spPr>
          <a:xfrm flipH="1" flipV="1">
            <a:off x="8172400" y="3068960"/>
            <a:ext cx="504056" cy="1208586"/>
          </a:xfrm>
          <a:prstGeom prst="bentConnector4">
            <a:avLst>
              <a:gd name="adj1" fmla="val -45352"/>
              <a:gd name="adj2" fmla="val 99259"/>
            </a:avLst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9"/>
          <p:cNvSpPr>
            <a:spLocks noChangeArrowheads="1"/>
          </p:cNvSpPr>
          <p:nvPr/>
        </p:nvSpPr>
        <p:spPr bwMode="auto">
          <a:xfrm>
            <a:off x="-18256" y="2214056"/>
            <a:ext cx="6692010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>
              <a:lnSpc>
                <a:spcPts val="4000"/>
              </a:lnSpc>
            </a:pPr>
            <a:r>
              <a:rPr lang="it-IT" sz="3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LO SCHEMA DI QUALIFICAZIONE </a:t>
            </a:r>
          </a:p>
          <a:p>
            <a:pPr marL="177800">
              <a:lnSpc>
                <a:spcPts val="4000"/>
              </a:lnSpc>
            </a:pPr>
            <a:r>
              <a:rPr lang="it-IT" sz="3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“EDILIZIA SOSTENIBILE”: </a:t>
            </a:r>
            <a:endParaRPr lang="it-IT" sz="3600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pPr marL="177800">
              <a:lnSpc>
                <a:spcPts val="3000"/>
              </a:lnSpc>
            </a:pPr>
            <a:r>
              <a:rPr lang="it-IT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quali opportunità e vantaggi per le imprese</a:t>
            </a:r>
            <a:endParaRPr lang="it-IT" sz="22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7936"/>
            <a:ext cx="2177656" cy="141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22"/>
          <p:cNvSpPr/>
          <p:nvPr/>
        </p:nvSpPr>
        <p:spPr>
          <a:xfrm rot="16200000">
            <a:off x="8306705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424936" y="6374891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uppo 22"/>
          <p:cNvGrpSpPr/>
          <p:nvPr/>
        </p:nvGrpSpPr>
        <p:grpSpPr>
          <a:xfrm>
            <a:off x="-26940" y="1543145"/>
            <a:ext cx="8685648" cy="4704845"/>
            <a:chOff x="446182" y="5735970"/>
            <a:chExt cx="8417592" cy="7116289"/>
          </a:xfrm>
        </p:grpSpPr>
        <p:sp>
          <p:nvSpPr>
            <p:cNvPr id="17" name="Rettangolo 16"/>
            <p:cNvSpPr/>
            <p:nvPr/>
          </p:nvSpPr>
          <p:spPr>
            <a:xfrm>
              <a:off x="1158918" y="5752121"/>
              <a:ext cx="7704856" cy="71001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20" name="Pentagono 19"/>
            <p:cNvSpPr/>
            <p:nvPr/>
          </p:nvSpPr>
          <p:spPr>
            <a:xfrm>
              <a:off x="479782" y="5735970"/>
              <a:ext cx="2079278" cy="7100138"/>
            </a:xfrm>
            <a:prstGeom prst="homePlate">
              <a:avLst>
                <a:gd name="adj" fmla="val 2280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46182" y="7870356"/>
              <a:ext cx="1753400" cy="2025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CHE COSA È</a:t>
              </a: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UN SISTEMA </a:t>
              </a: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err="1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DI</a:t>
              </a: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 RATING</a:t>
              </a: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0" y="174240"/>
            <a:ext cx="6732240" cy="78110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-186640" y="364594"/>
            <a:ext cx="6486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000" b="1" dirty="0">
                <a:solidFill>
                  <a:schemeClr val="lt1"/>
                </a:solidFill>
                <a:latin typeface="Century Gothic" pitchFamily="34" charset="0"/>
              </a:rPr>
              <a:t>LA </a:t>
            </a:r>
            <a:r>
              <a:rPr lang="it-IT" sz="2000" b="1" dirty="0" smtClean="0">
                <a:solidFill>
                  <a:schemeClr val="lt1"/>
                </a:solidFill>
                <a:latin typeface="Century Gothic" pitchFamily="34" charset="0"/>
              </a:rPr>
              <a:t>QUALIFICAZIONE “</a:t>
            </a: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EDILIZIA SOSTENIBILE”</a:t>
            </a:r>
            <a:endParaRPr lang="it-IT" altLang="it-IT" sz="20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0597" r="10005"/>
          <a:stretch>
            <a:fillRect/>
          </a:stretch>
        </p:blipFill>
        <p:spPr bwMode="auto">
          <a:xfrm>
            <a:off x="7092280" y="44624"/>
            <a:ext cx="1800200" cy="13508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1700808"/>
            <a:ext cx="63367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Il Rating è un sistema, di facile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e immediata applicazione,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che permette di ottenere una valutazione competente ed indipendente, basata su una misurazione numerica in relazione ad alcuni criteri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oggettivi.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308853" y="3645024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latin typeface="Century Gothic" pitchFamily="34" charset="0"/>
              </a:rPr>
              <a:t>Le componenti: </a:t>
            </a:r>
          </a:p>
          <a:p>
            <a:pPr algn="just"/>
            <a:endParaRPr lang="it-IT" sz="1600" b="1" dirty="0" smtClean="0">
              <a:latin typeface="Century Gothic" pitchFamily="34" charset="0"/>
            </a:endParaRPr>
          </a:p>
          <a:p>
            <a:pPr marL="354013" indent="-354013" algn="just">
              <a:buFont typeface="Arial" pitchFamily="34" charset="0"/>
              <a:buChar char="•"/>
            </a:pPr>
            <a:r>
              <a:rPr lang="it-IT" sz="1600" b="1" dirty="0" smtClean="0">
                <a:latin typeface="Century Gothic" pitchFamily="34" charset="0"/>
              </a:rPr>
              <a:t>CONOSCENZE </a:t>
            </a:r>
            <a:r>
              <a:rPr lang="it-IT" sz="1600" b="1" dirty="0" smtClean="0">
                <a:latin typeface="Century Gothic" pitchFamily="34" charset="0"/>
              </a:rPr>
              <a:t>E COMPETENZE </a:t>
            </a:r>
          </a:p>
          <a:p>
            <a:pPr marL="354013" indent="-354013" algn="just">
              <a:buFont typeface="Arial" pitchFamily="34" charset="0"/>
              <a:buChar char="•"/>
            </a:pPr>
            <a:endParaRPr lang="it-IT" sz="1600" b="1" dirty="0" smtClean="0">
              <a:latin typeface="Century Gothic" pitchFamily="34" charset="0"/>
            </a:endParaRPr>
          </a:p>
          <a:p>
            <a:pPr marL="354013" indent="-354013" algn="just">
              <a:buFont typeface="Arial" pitchFamily="34" charset="0"/>
              <a:buChar char="•"/>
            </a:pPr>
            <a:r>
              <a:rPr lang="it-IT" sz="1600" b="1" dirty="0" smtClean="0">
                <a:latin typeface="Century Gothic" pitchFamily="34" charset="0"/>
              </a:rPr>
              <a:t>CAPACITÀ STARE IN FILIERA </a:t>
            </a:r>
          </a:p>
          <a:p>
            <a:pPr marL="354013" indent="-354013" algn="just">
              <a:buFont typeface="Arial" pitchFamily="34" charset="0"/>
              <a:buChar char="•"/>
            </a:pPr>
            <a:endParaRPr lang="it-IT" sz="1600" b="1" dirty="0" smtClean="0">
              <a:latin typeface="Century Gothic" pitchFamily="34" charset="0"/>
            </a:endParaRPr>
          </a:p>
          <a:p>
            <a:pPr marL="354013" indent="-354013" algn="just">
              <a:buFont typeface="Arial" pitchFamily="34" charset="0"/>
              <a:buChar char="•"/>
            </a:pPr>
            <a:r>
              <a:rPr lang="it-IT" sz="1600" b="1" dirty="0" smtClean="0">
                <a:latin typeface="Century Gothic" pitchFamily="34" charset="0"/>
              </a:rPr>
              <a:t>REALIZZAZIONE DELLE OPERE SECONDO I 5 PRINCIPI DEL «COSTRUIRE SOSTENIBILE»</a:t>
            </a:r>
          </a:p>
          <a:p>
            <a:pPr marL="354013" indent="-354013" algn="just">
              <a:buFont typeface="Arial" pitchFamily="34" charset="0"/>
              <a:buChar char="•"/>
            </a:pPr>
            <a:endParaRPr lang="it-IT" sz="1600" b="1" dirty="0">
              <a:latin typeface="Century Gothic" pitchFamily="34" charset="0"/>
            </a:endParaRPr>
          </a:p>
          <a:p>
            <a:pPr marL="354013" indent="-354013" algn="just">
              <a:buFont typeface="Arial" pitchFamily="34" charset="0"/>
              <a:buChar char="•"/>
            </a:pPr>
            <a:r>
              <a:rPr lang="it-IT" sz="1600" b="1" dirty="0" smtClean="0">
                <a:latin typeface="Century Gothic" pitchFamily="34" charset="0"/>
              </a:rPr>
              <a:t>CONTROLLO DEI PROCESSI - SISTEMI DI GESTIONE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59" y="2530350"/>
            <a:ext cx="2184277" cy="18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/>
          <p:cNvSpPr/>
          <p:nvPr/>
        </p:nvSpPr>
        <p:spPr>
          <a:xfrm>
            <a:off x="0" y="174240"/>
            <a:ext cx="8820472" cy="78110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http://www.rdinformatica.com/mail_marketing/img/esempioDBMa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3860354" cy="1080120"/>
          </a:xfrm>
          <a:prstGeom prst="rect">
            <a:avLst/>
          </a:prstGeom>
          <a:noFill/>
        </p:spPr>
      </p:pic>
      <p:sp>
        <p:nvSpPr>
          <p:cNvPr id="34" name="Rettangolo 33"/>
          <p:cNvSpPr/>
          <p:nvPr/>
        </p:nvSpPr>
        <p:spPr>
          <a:xfrm>
            <a:off x="2341484" y="5330306"/>
            <a:ext cx="578695" cy="229836"/>
          </a:xfrm>
          <a:prstGeom prst="rect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395536" y="5013176"/>
            <a:ext cx="3744416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0" y="1051521"/>
            <a:ext cx="5355888" cy="34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magin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2160240" cy="1800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o 25"/>
          <p:cNvSpPr/>
          <p:nvPr/>
        </p:nvSpPr>
        <p:spPr>
          <a:xfrm rot="16200000">
            <a:off x="8162689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252281" y="6492875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36512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altLang="it-IT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LA QUALIFICAZIONE</a:t>
            </a: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 “EDILIZIA SOSTENIBILE”:</a:t>
            </a:r>
          </a:p>
          <a:p>
            <a:pPr marL="177800">
              <a:defRPr/>
            </a:pP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 RISULTATI PER LE IMPRESE</a:t>
            </a:r>
            <a:endParaRPr lang="it-IT" altLang="it-IT" sz="20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1052736"/>
            <a:ext cx="8820472" cy="78483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5516" y="1052736"/>
            <a:ext cx="8712968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it-IT" b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4" name="Gruppo 43"/>
          <p:cNvGrpSpPr/>
          <p:nvPr/>
        </p:nvGrpSpPr>
        <p:grpSpPr>
          <a:xfrm>
            <a:off x="6300192" y="1119779"/>
            <a:ext cx="1800493" cy="1445125"/>
            <a:chOff x="6992600" y="870233"/>
            <a:chExt cx="1800493" cy="1445125"/>
          </a:xfrm>
        </p:grpSpPr>
        <p:sp>
          <p:nvSpPr>
            <p:cNvPr id="16" name="Goccia 15"/>
            <p:cNvSpPr/>
            <p:nvPr/>
          </p:nvSpPr>
          <p:spPr>
            <a:xfrm rot="13797829">
              <a:off x="7281275" y="829674"/>
              <a:ext cx="1445125" cy="1526243"/>
            </a:xfrm>
            <a:prstGeom prst="teardrop">
              <a:avLst>
                <a:gd name="adj" fmla="val 1874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992600" y="1196752"/>
              <a:ext cx="18004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bg1"/>
                  </a:solidFill>
                  <a:latin typeface="Century Gothic" pitchFamily="34" charset="0"/>
                </a:rPr>
                <a:t>CERTIFICATO </a:t>
              </a:r>
            </a:p>
            <a:p>
              <a:pPr algn="ctr"/>
              <a:r>
                <a:rPr lang="it-IT" sz="160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DI</a:t>
              </a:r>
              <a:r>
                <a:rPr lang="it-IT" sz="1600" b="1" dirty="0" smtClean="0">
                  <a:solidFill>
                    <a:schemeClr val="bg1"/>
                  </a:solidFill>
                  <a:latin typeface="Century Gothic" pitchFamily="34" charset="0"/>
                </a:rPr>
                <a:t> CONFORMITÀ</a:t>
              </a:r>
              <a:endParaRPr lang="it-IT" sz="16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 rot="14211559">
            <a:off x="7682721" y="2385794"/>
            <a:ext cx="1460064" cy="1396524"/>
            <a:chOff x="2917712" y="5945047"/>
            <a:chExt cx="1460064" cy="1396524"/>
          </a:xfrm>
        </p:grpSpPr>
        <p:sp>
          <p:nvSpPr>
            <p:cNvPr id="30" name="Goccia 29"/>
            <p:cNvSpPr/>
            <p:nvPr/>
          </p:nvSpPr>
          <p:spPr>
            <a:xfrm rot="16760395">
              <a:off x="2949482" y="5913277"/>
              <a:ext cx="1396524" cy="1460064"/>
            </a:xfrm>
            <a:prstGeom prst="teardrop">
              <a:avLst>
                <a:gd name="adj" fmla="val 1570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7388441">
              <a:off x="3000772" y="6458643"/>
              <a:ext cx="12939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MARCHIO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 rot="21262506">
            <a:off x="4295111" y="4653136"/>
            <a:ext cx="1750253" cy="1782670"/>
            <a:chOff x="3451416" y="4715619"/>
            <a:chExt cx="1750253" cy="1782670"/>
          </a:xfrm>
        </p:grpSpPr>
        <p:sp>
          <p:nvSpPr>
            <p:cNvPr id="31" name="Goccia 30"/>
            <p:cNvSpPr/>
            <p:nvPr/>
          </p:nvSpPr>
          <p:spPr>
            <a:xfrm rot="14140065">
              <a:off x="3435208" y="4731827"/>
              <a:ext cx="1782670" cy="1750253"/>
            </a:xfrm>
            <a:prstGeom prst="teardrop">
              <a:avLst>
                <a:gd name="adj" fmla="val 13365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 rot="337494">
              <a:off x="3524847" y="5031681"/>
              <a:ext cx="163217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REGISTRO </a:t>
              </a:r>
            </a:p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DELLE FILIERE </a:t>
              </a:r>
            </a:p>
            <a:p>
              <a:pPr lvl="0" algn="ctr"/>
              <a:r>
                <a:rPr lang="it-IT" b="1" dirty="0" smtClean="0">
                  <a:solidFill>
                    <a:schemeClr val="bg1"/>
                  </a:solidFill>
                  <a:latin typeface="Century Gothic" pitchFamily="34" charset="0"/>
                </a:rPr>
                <a:t>QUALIFICATE</a:t>
              </a:r>
            </a:p>
          </p:txBody>
        </p:sp>
      </p:grpSp>
      <p:sp>
        <p:nvSpPr>
          <p:cNvPr id="20" name="Rettangolo arrotondato 19"/>
          <p:cNvSpPr/>
          <p:nvPr/>
        </p:nvSpPr>
        <p:spPr>
          <a:xfrm>
            <a:off x="366038" y="4581128"/>
            <a:ext cx="3773914" cy="2088232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20080" y="5013176"/>
            <a:ext cx="2843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REGISTRO DELLE FILIERE QUALIFICATE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95536" y="5330704"/>
            <a:ext cx="648072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1043608" y="5330704"/>
            <a:ext cx="648072" cy="216024"/>
          </a:xfrm>
          <a:prstGeom prst="rect">
            <a:avLst/>
          </a:prstGeom>
          <a:solidFill>
            <a:srgbClr val="B84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691680" y="5330704"/>
            <a:ext cx="648072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338276" y="4613066"/>
            <a:ext cx="387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SPORTELLO PER LA QUALITÀ E QUALIFICAZIONE </a:t>
            </a:r>
          </a:p>
          <a:p>
            <a:pPr algn="ctr"/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DELLE FILIERE DEL MADE IN ITALY</a:t>
            </a:r>
            <a:endParaRPr lang="it-IT" sz="10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51292" y="5343018"/>
            <a:ext cx="620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EDILIZIA 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963504" y="5330193"/>
            <a:ext cx="971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>
                <a:latin typeface="Century Gothic" pitchFamily="34" charset="0"/>
              </a:rPr>
              <a:t>MECCANICA</a:t>
            </a:r>
            <a:endParaRPr lang="it-IT" sz="1000" dirty="0">
              <a:latin typeface="Century Gothic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1719444" y="5330704"/>
            <a:ext cx="620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EDILIZIA 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2297240" y="5343720"/>
            <a:ext cx="690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NAUTICA</a:t>
            </a:r>
            <a:endParaRPr lang="it-IT" sz="1100" dirty="0">
              <a:latin typeface="Century Gothic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930564" y="5315956"/>
            <a:ext cx="578695" cy="229836"/>
          </a:xfrm>
          <a:prstGeom prst="rect">
            <a:avLst/>
          </a:prstGeom>
          <a:solidFill>
            <a:srgbClr val="DDE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2902800" y="5273444"/>
            <a:ext cx="68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Century Gothic" pitchFamily="34" charset="0"/>
              </a:rPr>
              <a:t>TF-FASHION</a:t>
            </a:r>
            <a:endParaRPr lang="it-IT" sz="11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entagono 53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/>
          <p:cNvGrpSpPr/>
          <p:nvPr/>
        </p:nvGrpSpPr>
        <p:grpSpPr>
          <a:xfrm>
            <a:off x="395536" y="1700808"/>
            <a:ext cx="7920880" cy="3888432"/>
            <a:chOff x="701745" y="767719"/>
            <a:chExt cx="7920880" cy="3888432"/>
          </a:xfrm>
        </p:grpSpPr>
        <p:sp>
          <p:nvSpPr>
            <p:cNvPr id="3" name="Arco 2"/>
            <p:cNvSpPr/>
            <p:nvPr/>
          </p:nvSpPr>
          <p:spPr>
            <a:xfrm>
              <a:off x="7254473" y="767719"/>
              <a:ext cx="1368152" cy="2029872"/>
            </a:xfrm>
            <a:prstGeom prst="arc">
              <a:avLst>
                <a:gd name="adj1" fmla="val 15974518"/>
                <a:gd name="adj2" fmla="val 5234020"/>
              </a:avLst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 flipV="1">
              <a:off x="1408610" y="2783944"/>
              <a:ext cx="6696311" cy="1328"/>
            </a:xfrm>
            <a:prstGeom prst="line">
              <a:avLst/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Arco 4"/>
            <p:cNvSpPr/>
            <p:nvPr/>
          </p:nvSpPr>
          <p:spPr>
            <a:xfrm flipH="1">
              <a:off x="701745" y="2783943"/>
              <a:ext cx="1368152" cy="1872208"/>
            </a:xfrm>
            <a:prstGeom prst="arc">
              <a:avLst>
                <a:gd name="adj1" fmla="val 16066068"/>
                <a:gd name="adj2" fmla="val 5585519"/>
              </a:avLst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1 6"/>
            <p:cNvCxnSpPr/>
            <p:nvPr/>
          </p:nvCxnSpPr>
          <p:spPr>
            <a:xfrm flipV="1">
              <a:off x="1294355" y="4641403"/>
              <a:ext cx="1423614" cy="13221"/>
            </a:xfrm>
            <a:prstGeom prst="line">
              <a:avLst/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701745" y="767719"/>
              <a:ext cx="7220291" cy="13921"/>
            </a:xfrm>
            <a:prstGeom prst="line">
              <a:avLst/>
            </a:prstGeom>
            <a:ln w="3175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ttangolo arrotondato 47"/>
          <p:cNvSpPr/>
          <p:nvPr/>
        </p:nvSpPr>
        <p:spPr>
          <a:xfrm>
            <a:off x="4541160" y="3046604"/>
            <a:ext cx="2407104" cy="11312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3"/>
          <p:cNvSpPr/>
          <p:nvPr/>
        </p:nvSpPr>
        <p:spPr>
          <a:xfrm>
            <a:off x="1475656" y="1119235"/>
            <a:ext cx="2228480" cy="10584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275940" y="6261754"/>
            <a:ext cx="442392" cy="501650"/>
          </a:xfrm>
        </p:spPr>
        <p:txBody>
          <a:bodyPr/>
          <a:lstStyle/>
          <a:p>
            <a:fld id="{DEC64B54-CAC8-4792-B7A5-76189B3B73BD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-1" y="136478"/>
            <a:ext cx="8801049" cy="772242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-145696" y="292586"/>
            <a:ext cx="896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altLang="it-IT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I </a:t>
            </a: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PASSI PER OTTENERE LA QUALIFICAZIONE “EDILIZIA SOSTENIBILE”</a:t>
            </a:r>
            <a:endParaRPr lang="it-IT" altLang="it-IT" sz="20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547664" y="1181363"/>
            <a:ext cx="2115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latin typeface="Century Gothic" pitchFamily="34" charset="0"/>
              </a:rPr>
              <a:t>RIVOLGERSI ALLA CCIAA DI CUNEO PER OTTENERE LA DOCUMENTAZIONE 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4727320" y="1052736"/>
            <a:ext cx="2436968" cy="1248381"/>
            <a:chOff x="5350440" y="3068960"/>
            <a:chExt cx="2436968" cy="1248381"/>
          </a:xfrm>
        </p:grpSpPr>
        <p:sp>
          <p:nvSpPr>
            <p:cNvPr id="45" name="Rettangolo arrotondato 44"/>
            <p:cNvSpPr/>
            <p:nvPr/>
          </p:nvSpPr>
          <p:spPr>
            <a:xfrm>
              <a:off x="5350440" y="3068960"/>
              <a:ext cx="2389912" cy="11404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5364088" y="3147790"/>
              <a:ext cx="24233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SOTTOSCRIVERE LA DOMANDA DI CERTIFICAZIONE E IL CONTRATTO DI ADESIONE  	</a:t>
              </a: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1084388" y="3023418"/>
            <a:ext cx="2520280" cy="1091381"/>
            <a:chOff x="1084388" y="3023418"/>
            <a:chExt cx="2520280" cy="1091381"/>
          </a:xfrm>
        </p:grpSpPr>
        <p:sp>
          <p:nvSpPr>
            <p:cNvPr id="49" name="Rettangolo arrotondato 48"/>
            <p:cNvSpPr/>
            <p:nvPr/>
          </p:nvSpPr>
          <p:spPr>
            <a:xfrm>
              <a:off x="1187624" y="3023418"/>
              <a:ext cx="2326612" cy="1091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084388" y="3080453"/>
              <a:ext cx="25202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400" b="1" dirty="0" smtClean="0">
                  <a:latin typeface="Century Gothic" pitchFamily="34" charset="0"/>
                </a:rPr>
                <a:t>VERIFICA DA PARTE DELLA STRUTTURA DI CONTROLLO</a:t>
              </a:r>
            </a:p>
            <a:p>
              <a:pPr lvl="0" algn="ctr"/>
              <a:r>
                <a:rPr lang="it-IT" sz="1400" b="1" dirty="0" smtClean="0">
                  <a:latin typeface="Century Gothic" pitchFamily="34" charset="0"/>
                </a:rPr>
                <a:t>CAMERALE PER UN COTROLLO </a:t>
              </a:r>
              <a:r>
                <a:rPr lang="it-IT" sz="1400" b="1" dirty="0" err="1" smtClean="0">
                  <a:latin typeface="Century Gothic" pitchFamily="34" charset="0"/>
                </a:rPr>
                <a:t>DI</a:t>
              </a:r>
              <a:r>
                <a:rPr lang="it-IT" sz="1400" b="1" dirty="0" smtClean="0">
                  <a:latin typeface="Century Gothic" pitchFamily="34" charset="0"/>
                </a:rPr>
                <a:t> PARTE TERZA</a:t>
              </a:r>
            </a:p>
          </p:txBody>
        </p:sp>
      </p:grpSp>
      <p:sp>
        <p:nvSpPr>
          <p:cNvPr id="51" name="Triangolo isoscele 50"/>
          <p:cNvSpPr/>
          <p:nvPr/>
        </p:nvSpPr>
        <p:spPr>
          <a:xfrm rot="5400000">
            <a:off x="502948" y="1428198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4516472" y="3265820"/>
            <a:ext cx="2390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solidFill>
                  <a:srgbClr val="FF0000"/>
                </a:solidFill>
                <a:latin typeface="Century Gothic" pitchFamily="34" charset="0"/>
              </a:rPr>
              <a:t>CALCOLARE IL RATING</a:t>
            </a:r>
          </a:p>
          <a:p>
            <a:pPr lvl="0" algn="ctr"/>
            <a:r>
              <a:rPr lang="it-IT" sz="1400" b="1" dirty="0" smtClean="0">
                <a:solidFill>
                  <a:srgbClr val="FF0000"/>
                </a:solidFill>
                <a:latin typeface="Century Gothic" pitchFamily="34" charset="0"/>
              </a:rPr>
              <a:t>DELLA PROPRIA IMPRESA</a:t>
            </a:r>
          </a:p>
        </p:txBody>
      </p:sp>
      <p:sp>
        <p:nvSpPr>
          <p:cNvPr id="39" name="Triangolo isoscele 38"/>
          <p:cNvSpPr/>
          <p:nvPr/>
        </p:nvSpPr>
        <p:spPr>
          <a:xfrm rot="6314721">
            <a:off x="7564879" y="1456315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/>
          <p:cNvSpPr/>
          <p:nvPr/>
        </p:nvSpPr>
        <p:spPr>
          <a:xfrm rot="10800000">
            <a:off x="179512" y="4293096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/>
          <p:cNvSpPr/>
          <p:nvPr/>
        </p:nvSpPr>
        <p:spPr>
          <a:xfrm rot="5400000">
            <a:off x="2252323" y="5316629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058020" cy="1440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o 55"/>
          <p:cNvGrpSpPr/>
          <p:nvPr/>
        </p:nvGrpSpPr>
        <p:grpSpPr>
          <a:xfrm>
            <a:off x="2771800" y="4437112"/>
            <a:ext cx="3277536" cy="1882957"/>
            <a:chOff x="6800480" y="4742560"/>
            <a:chExt cx="1944216" cy="1728192"/>
          </a:xfrm>
        </p:grpSpPr>
        <p:sp>
          <p:nvSpPr>
            <p:cNvPr id="55" name="Stella a 12 punte 54"/>
            <p:cNvSpPr/>
            <p:nvPr/>
          </p:nvSpPr>
          <p:spPr>
            <a:xfrm>
              <a:off x="6800480" y="4742560"/>
              <a:ext cx="1944216" cy="1728192"/>
            </a:xfrm>
            <a:prstGeom prst="star12">
              <a:avLst/>
            </a:prstGeom>
            <a:solidFill>
              <a:srgbClr val="FFFF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6992677" y="5006918"/>
              <a:ext cx="1603274" cy="1355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RILASCIO </a:t>
              </a:r>
            </a:p>
            <a:p>
              <a:pPr algn="ctr"/>
              <a:r>
                <a:rPr lang="it-IT" sz="1400" b="1" dirty="0" smtClean="0">
                  <a:latin typeface="Century Gothic" pitchFamily="34" charset="0"/>
                </a:rPr>
                <a:t>DEL CERTIFICATO E DEL MARCHIO </a:t>
              </a:r>
            </a:p>
            <a:p>
              <a:pPr algn="ctr"/>
              <a:r>
                <a:rPr lang="it-IT" sz="1200" dirty="0" smtClean="0">
                  <a:latin typeface="Century Gothic" pitchFamily="34" charset="0"/>
                </a:rPr>
                <a:t>IN CASO DI ESITO </a:t>
              </a:r>
            </a:p>
            <a:p>
              <a:pPr algn="ctr"/>
              <a:r>
                <a:rPr lang="it-IT" sz="1200" dirty="0" smtClean="0">
                  <a:latin typeface="Century Gothic" pitchFamily="34" charset="0"/>
                </a:rPr>
                <a:t>POSITIVO </a:t>
              </a:r>
            </a:p>
            <a:p>
              <a:pPr algn="ctr"/>
              <a:r>
                <a:rPr lang="it-IT" sz="1200" dirty="0" smtClean="0">
                  <a:latin typeface="Century Gothic" pitchFamily="34" charset="0"/>
                </a:rPr>
                <a:t>DELLA VERIFICA</a:t>
              </a:r>
            </a:p>
            <a:p>
              <a:pPr algn="ctr"/>
              <a:endParaRPr lang="it-IT" sz="1200" b="1" dirty="0" smtClean="0">
                <a:latin typeface="Century Gothic" pitchFamily="34" charset="0"/>
              </a:endParaRPr>
            </a:p>
          </p:txBody>
        </p:sp>
      </p:grpSp>
      <p:sp>
        <p:nvSpPr>
          <p:cNvPr id="32" name="Triangolo isoscele 31"/>
          <p:cNvSpPr/>
          <p:nvPr/>
        </p:nvSpPr>
        <p:spPr>
          <a:xfrm rot="15292921">
            <a:off x="7382547" y="3433863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riangolo isoscele 32"/>
          <p:cNvSpPr/>
          <p:nvPr/>
        </p:nvSpPr>
        <p:spPr>
          <a:xfrm rot="5400000">
            <a:off x="3980128" y="1400433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riangolo isoscele 34"/>
          <p:cNvSpPr/>
          <p:nvPr/>
        </p:nvSpPr>
        <p:spPr>
          <a:xfrm rot="16200000">
            <a:off x="3686161" y="3435276"/>
            <a:ext cx="576064" cy="54522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2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ttangolo 74"/>
          <p:cNvSpPr/>
          <p:nvPr/>
        </p:nvSpPr>
        <p:spPr>
          <a:xfrm>
            <a:off x="2367048" y="908720"/>
            <a:ext cx="1872208" cy="4840302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267744" y="1653752"/>
            <a:ext cx="12961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6588224" y="836712"/>
            <a:ext cx="2016224" cy="4855600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6588224" y="1653752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4527288" y="908720"/>
            <a:ext cx="1872208" cy="4824536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513640" y="1653752"/>
            <a:ext cx="151216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0" y="174240"/>
            <a:ext cx="8748464" cy="59046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179512" y="908720"/>
            <a:ext cx="1872208" cy="4824536"/>
          </a:xfrm>
          <a:prstGeom prst="rect">
            <a:avLst/>
          </a:prstGeom>
          <a:gradFill>
            <a:gsLst>
              <a:gs pos="24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Pentagono 84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2304" y="548680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altLang="it-IT" sz="24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“EDILIZIA SOSTENIBILE”: I FUTURI TRAGUARDI PER LE IMPRESE</a:t>
            </a:r>
            <a:endParaRPr lang="it-IT" altLang="it-IT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95278" y="2852936"/>
            <a:ext cx="1872208" cy="2246769"/>
          </a:xfrm>
          <a:prstGeom prst="rect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entury Gothic" pitchFamily="34" charset="0"/>
              </a:rPr>
              <a:t>L’inserimento dell’impresa nel </a:t>
            </a:r>
            <a:r>
              <a:rPr lang="it-IT" sz="1400" b="1" dirty="0">
                <a:latin typeface="Century Gothic" pitchFamily="34" charset="0"/>
              </a:rPr>
              <a:t>Registro delle filiere qualificate </a:t>
            </a:r>
            <a:r>
              <a:rPr lang="it-IT" sz="1400" dirty="0">
                <a:latin typeface="Century Gothic" pitchFamily="34" charset="0"/>
              </a:rPr>
              <a:t>potrà favorire l’attivazione di nuovi rapporti contrattuali nell’ambito della filiera produttiva.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367048" y="2870359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Century Gothic" pitchFamily="34" charset="0"/>
              </a:rPr>
              <a:t>“Edilizia Sostenibile” </a:t>
            </a:r>
            <a:r>
              <a:rPr lang="it-IT" sz="1400" dirty="0">
                <a:latin typeface="Century Gothic" pitchFamily="34" charset="0"/>
              </a:rPr>
              <a:t>consentirà l’inserimento dell’imprese qualificate nell’ambito di </a:t>
            </a:r>
            <a:r>
              <a:rPr lang="it-IT" sz="1400" b="1" dirty="0">
                <a:latin typeface="Century Gothic" pitchFamily="34" charset="0"/>
              </a:rPr>
              <a:t>programmi di promozione del Sistema camerale  in Italia o all’estero.</a:t>
            </a:r>
            <a:endParaRPr lang="it-IT" sz="1400" dirty="0">
              <a:latin typeface="Century Gothic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389996" y="2870275"/>
            <a:ext cx="2141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entury Gothic" pitchFamily="34" charset="0"/>
              </a:rPr>
              <a:t>La qualificazione “Edilizia Sostenibile”</a:t>
            </a:r>
            <a:r>
              <a:rPr lang="it-IT" sz="1400" dirty="0" smtClean="0">
                <a:latin typeface="Century Gothic" pitchFamily="34" charset="0"/>
              </a:rPr>
              <a:t> </a:t>
            </a:r>
            <a:r>
              <a:rPr lang="it-IT" sz="1400" dirty="0">
                <a:latin typeface="Century Gothic" pitchFamily="34" charset="0"/>
              </a:rPr>
              <a:t>potrà rappresentare uno </a:t>
            </a:r>
            <a:r>
              <a:rPr lang="it-IT" sz="1400" b="1" dirty="0">
                <a:latin typeface="Century Gothic" pitchFamily="34" charset="0"/>
              </a:rPr>
              <a:t>strumento </a:t>
            </a:r>
          </a:p>
          <a:p>
            <a:pPr algn="ctr"/>
            <a:r>
              <a:rPr lang="it-IT" sz="1400" b="1" dirty="0" err="1" smtClean="0">
                <a:latin typeface="Century Gothic" pitchFamily="34" charset="0"/>
              </a:rPr>
              <a:t>er</a:t>
            </a:r>
            <a:r>
              <a:rPr lang="it-IT" sz="1400" b="1" dirty="0" smtClean="0">
                <a:latin typeface="Century Gothic" pitchFamily="34" charset="0"/>
              </a:rPr>
              <a:t> aumentare la competenza del personale e </a:t>
            </a:r>
            <a:r>
              <a:rPr lang="it-IT" sz="1400" b="1" dirty="0">
                <a:latin typeface="Century Gothic" pitchFamily="34" charset="0"/>
              </a:rPr>
              <a:t>ridurre i costi di produzione delle imprese.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6804248" y="2880225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itchFamily="34" charset="0"/>
              </a:rPr>
              <a:t>Futura sfida:</a:t>
            </a:r>
          </a:p>
          <a:p>
            <a:pPr algn="ctr"/>
            <a:r>
              <a:rPr lang="it-IT" sz="1400" dirty="0">
                <a:latin typeface="Century Gothic" pitchFamily="34" charset="0"/>
              </a:rPr>
              <a:t>la qualificazione “Edilizia Sostenibile” </a:t>
            </a:r>
            <a:r>
              <a:rPr lang="it-IT" sz="1400" dirty="0" smtClean="0">
                <a:latin typeface="Century Gothic" pitchFamily="34" charset="0"/>
              </a:rPr>
              <a:t>potrà </a:t>
            </a:r>
            <a:r>
              <a:rPr lang="it-IT" sz="1400" dirty="0">
                <a:latin typeface="Century Gothic" pitchFamily="34" charset="0"/>
              </a:rPr>
              <a:t>favorire la partecipazione e l’accesso a nuovi mercati.</a:t>
            </a:r>
          </a:p>
        </p:txBody>
      </p:sp>
      <p:pic>
        <p:nvPicPr>
          <p:cNvPr id="3074" name="Picture 2" descr="http://www.liceopigafetta.gov.it/wp-content/uploads/2015/02/registr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681048"/>
            <a:ext cx="1475656" cy="873976"/>
          </a:xfrm>
          <a:prstGeom prst="rect">
            <a:avLst/>
          </a:prstGeom>
          <a:noFill/>
        </p:spPr>
      </p:pic>
      <p:pic>
        <p:nvPicPr>
          <p:cNvPr id="3076" name="Picture 4" descr="http://www.acentro.it/wp-content/uploads/2015/10/Business-Travel-Fiere-Acentr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3728" y="1725760"/>
            <a:ext cx="1368152" cy="765742"/>
          </a:xfrm>
          <a:prstGeom prst="rect">
            <a:avLst/>
          </a:prstGeom>
          <a:noFill/>
        </p:spPr>
      </p:pic>
      <p:grpSp>
        <p:nvGrpSpPr>
          <p:cNvPr id="24" name="Gruppo 23"/>
          <p:cNvGrpSpPr/>
          <p:nvPr/>
        </p:nvGrpSpPr>
        <p:grpSpPr>
          <a:xfrm>
            <a:off x="4237831" y="1621264"/>
            <a:ext cx="1944216" cy="899184"/>
            <a:chOff x="5836911" y="-8802620"/>
            <a:chExt cx="5590762" cy="3456384"/>
          </a:xfrm>
        </p:grpSpPr>
        <p:pic>
          <p:nvPicPr>
            <p:cNvPr id="3078" name="Picture 6" descr="http://www.ekogrid.com/img/caratteristiche/03-bi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36911" y="-8802620"/>
              <a:ext cx="5590762" cy="3456384"/>
            </a:xfrm>
            <a:prstGeom prst="rect">
              <a:avLst/>
            </a:prstGeom>
            <a:noFill/>
          </p:spPr>
        </p:pic>
        <p:pic>
          <p:nvPicPr>
            <p:cNvPr id="3080" name="Picture 8" descr="https://image.freepik.com/icone-gratis/euro-simbolo-di-valuta_318-4895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411898">
              <a:off x="8134631" y="-7480191"/>
              <a:ext cx="913186" cy="913187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</p:pic>
      </p:grpSp>
      <p:pic>
        <p:nvPicPr>
          <p:cNvPr id="3084" name="Picture 12" descr="https://pixabay.com/static/uploads/photo/2015/02/27/08/12/handshake-651818_960_72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840" y="1745520"/>
            <a:ext cx="864096" cy="745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0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o a tutto sesto 27"/>
          <p:cNvSpPr/>
          <p:nvPr/>
        </p:nvSpPr>
        <p:spPr>
          <a:xfrm rot="10800000">
            <a:off x="395536" y="1161920"/>
            <a:ext cx="8064896" cy="2232248"/>
          </a:xfrm>
          <a:prstGeom prst="blockArc">
            <a:avLst>
              <a:gd name="adj1" fmla="val 9518137"/>
              <a:gd name="adj2" fmla="val 1445646"/>
              <a:gd name="adj3" fmla="val 304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5" name="Ovale 54"/>
          <p:cNvSpPr/>
          <p:nvPr/>
        </p:nvSpPr>
        <p:spPr>
          <a:xfrm>
            <a:off x="6876256" y="2204864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4644008" y="2708920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2483768" y="2708920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179512" y="2204864"/>
            <a:ext cx="1872208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907320" y="3391745"/>
            <a:ext cx="1944216" cy="18064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4760728" y="4042240"/>
            <a:ext cx="1944216" cy="21057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473135" y="3970232"/>
            <a:ext cx="1944216" cy="21777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179512" y="3391745"/>
            <a:ext cx="1944216" cy="18064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" y="44624"/>
            <a:ext cx="8532441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0074" y="105046"/>
            <a:ext cx="8897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IL SERVIZIO “</a:t>
            </a:r>
            <a:r>
              <a:rPr lang="it-IT" sz="2000" b="1" i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QUALITÀ E QUALIFICAZIONE DELLE </a:t>
            </a:r>
            <a:r>
              <a:rPr lang="it-IT" sz="2000" b="1" i="1" dirty="0">
                <a:solidFill>
                  <a:schemeClr val="lt1"/>
                </a:solidFill>
                <a:latin typeface="Century Gothic" panose="020B0502020202020204" pitchFamily="34" charset="0"/>
              </a:rPr>
              <a:t>FILIERE </a:t>
            </a:r>
            <a:r>
              <a:rPr lang="it-IT" sz="2000" b="1" i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DEL </a:t>
            </a:r>
            <a:r>
              <a:rPr lang="it-IT" sz="2000" b="1" i="1" dirty="0">
                <a:solidFill>
                  <a:schemeClr val="lt1"/>
                </a:solidFill>
                <a:latin typeface="Century Gothic" panose="020B0502020202020204" pitchFamily="34" charset="0"/>
              </a:rPr>
              <a:t>MADE IN </a:t>
            </a:r>
            <a:r>
              <a:rPr lang="it-IT" sz="2000" b="1" i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ITALY”</a:t>
            </a:r>
            <a:endParaRPr lang="it-IT" sz="2000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984849" y="3663036"/>
            <a:ext cx="1907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PROMOZIONE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07504" y="3384876"/>
            <a:ext cx="2118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INFORMAZIONE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2331579" y="4143823"/>
            <a:ext cx="2200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ORIENTAMENTO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4883560" y="4264040"/>
            <a:ext cx="172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ASSISTENZA </a:t>
            </a:r>
          </a:p>
          <a:p>
            <a:pPr lvl="0" algn="ctr"/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TECNICA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195736" y="908720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SUPPORTO </a:t>
            </a:r>
          </a:p>
          <a:p>
            <a:pPr lvl="0" algn="ctr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PER LE IMPRESE LOCALI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-36512" y="3821178"/>
            <a:ext cx="2232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 NORMATIVA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TECNICA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SCHEMI </a:t>
            </a:r>
          </a:p>
          <a:p>
            <a:pPr lvl="0" algn="ctr"/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QUALIFICAZIONE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227635" y="4744897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PER L’INDIVIDUAZIONE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DEGLI STRUMENTI </a:t>
            </a:r>
          </a:p>
          <a:p>
            <a:pPr lvl="0" algn="ctr"/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QUALIFICAZIONE COMMERCIALE </a:t>
            </a:r>
          </a:p>
          <a:p>
            <a:pPr lvl="0"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PIÙ IDONEI</a:t>
            </a:r>
          </a:p>
        </p:txBody>
      </p:sp>
      <p:sp>
        <p:nvSpPr>
          <p:cNvPr id="30728" name="AutoShape 8" descr="Risultati immagini per lampadina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0" name="AutoShape 10" descr="Risultati immagini per lampadina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883560" y="4828891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NEL PERCORSO </a:t>
            </a:r>
          </a:p>
          <a:p>
            <a:pPr algn="ctr"/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QUALIFICAZIONE</a:t>
            </a:r>
          </a:p>
        </p:txBody>
      </p:sp>
      <p:pic>
        <p:nvPicPr>
          <p:cNvPr id="30734" name="Picture 14" descr="http://www.silverskiff.org/wp-content/uploads/2015/09/00-Info-Icon-Cli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844823"/>
            <a:ext cx="1440160" cy="1440161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7256079" y="4023076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DELLE IMPRESE </a:t>
            </a:r>
          </a:p>
          <a:p>
            <a:pPr algn="ctr"/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QUALIFICATE</a:t>
            </a:r>
          </a:p>
        </p:txBody>
      </p:sp>
      <p:cxnSp>
        <p:nvCxnSpPr>
          <p:cNvPr id="34" name="Connettore 1 33"/>
          <p:cNvCxnSpPr/>
          <p:nvPr/>
        </p:nvCxnSpPr>
        <p:spPr>
          <a:xfrm flipH="1" flipV="1">
            <a:off x="3419872" y="2636912"/>
            <a:ext cx="11863" cy="121484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o 36"/>
          <p:cNvSpPr/>
          <p:nvPr/>
        </p:nvSpPr>
        <p:spPr>
          <a:xfrm flipH="1">
            <a:off x="3059832" y="2852936"/>
            <a:ext cx="720080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entagono 37"/>
          <p:cNvSpPr/>
          <p:nvPr/>
        </p:nvSpPr>
        <p:spPr>
          <a:xfrm>
            <a:off x="3131840" y="3109069"/>
            <a:ext cx="720080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Pentagono 38"/>
          <p:cNvSpPr/>
          <p:nvPr/>
        </p:nvSpPr>
        <p:spPr>
          <a:xfrm flipH="1">
            <a:off x="3059832" y="3399524"/>
            <a:ext cx="720080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uppo 43"/>
          <p:cNvGrpSpPr/>
          <p:nvPr/>
        </p:nvGrpSpPr>
        <p:grpSpPr>
          <a:xfrm>
            <a:off x="4860032" y="2636912"/>
            <a:ext cx="1543901" cy="1080120"/>
            <a:chOff x="4887084" y="2492896"/>
            <a:chExt cx="1543901" cy="1080120"/>
          </a:xfrm>
        </p:grpSpPr>
        <p:pic>
          <p:nvPicPr>
            <p:cNvPr id="30738" name="Picture 18" descr="http://www.ksgestionali.it/ksg/images/stories/CustomerSuppor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292080" y="2492896"/>
              <a:ext cx="618621" cy="720080"/>
            </a:xfrm>
            <a:prstGeom prst="rect">
              <a:avLst/>
            </a:prstGeom>
            <a:noFill/>
          </p:spPr>
        </p:pic>
        <p:pic>
          <p:nvPicPr>
            <p:cNvPr id="30740" name="Picture 20" descr="http://www.ksgestionali.it/ksg/images/stories/CustomerSupport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87084" y="3225344"/>
              <a:ext cx="1543901" cy="347672"/>
            </a:xfrm>
            <a:prstGeom prst="rect">
              <a:avLst/>
            </a:prstGeom>
            <a:noFill/>
          </p:spPr>
        </p:pic>
      </p:grpSp>
      <p:pic>
        <p:nvPicPr>
          <p:cNvPr id="48" name="Immagine 47" descr="Immagine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048736"/>
            <a:ext cx="713173" cy="1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1368064"/>
            <a:ext cx="8639944" cy="54904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30" name="AutoShape 2" descr="Risultati immagini per CERTIF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Pentagono 11"/>
          <p:cNvSpPr/>
          <p:nvPr/>
        </p:nvSpPr>
        <p:spPr>
          <a:xfrm rot="10800000" flipH="1">
            <a:off x="-5448" y="4213835"/>
            <a:ext cx="2921264" cy="2023477"/>
          </a:xfrm>
          <a:prstGeom prst="homePlate">
            <a:avLst>
              <a:gd name="adj" fmla="val 20246"/>
            </a:avLst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98608" y="4268420"/>
            <a:ext cx="226774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defRPr/>
            </a:pPr>
            <a:endParaRPr lang="it-IT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Antonio Romeo</a:t>
            </a:r>
          </a:p>
          <a:p>
            <a:pPr>
              <a:lnSpc>
                <a:spcPts val="2100"/>
              </a:lnSpc>
              <a:defRPr/>
            </a:pP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06/47822420</a:t>
            </a:r>
          </a:p>
        </p:txBody>
      </p:sp>
      <p:pic>
        <p:nvPicPr>
          <p:cNvPr id="20" name="Immagine 19" descr="Dintec_new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30095" y="5295773"/>
            <a:ext cx="1557153" cy="873299"/>
          </a:xfrm>
          <a:prstGeom prst="rect">
            <a:avLst/>
          </a:prstGeom>
        </p:spPr>
      </p:pic>
      <p:sp>
        <p:nvSpPr>
          <p:cNvPr id="21" name="Rettangolo 9"/>
          <p:cNvSpPr>
            <a:spLocks noChangeArrowheads="1"/>
          </p:cNvSpPr>
          <p:nvPr/>
        </p:nvSpPr>
        <p:spPr bwMode="auto">
          <a:xfrm>
            <a:off x="1027268" y="2204864"/>
            <a:ext cx="6588224" cy="64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>
              <a:lnSpc>
                <a:spcPts val="4300"/>
              </a:lnSpc>
            </a:pPr>
            <a:r>
              <a:rPr lang="it-IT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Grazie per l’attenzione</a:t>
            </a:r>
            <a:endParaRPr lang="it-IT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52" y="18244"/>
            <a:ext cx="2177656" cy="13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" y="153334"/>
            <a:ext cx="8172401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32" y="325520"/>
            <a:ext cx="9139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IL SETTORE DELLE COSTRUZIONI: LO SCENARIO </a:t>
            </a:r>
            <a:r>
              <a:rPr lang="it-IT" sz="2000" b="1" dirty="0" err="1" smtClean="0">
                <a:solidFill>
                  <a:schemeClr val="lt1"/>
                </a:solidFill>
                <a:latin typeface="Century Gothic" panose="020B0502020202020204" pitchFamily="34" charset="0"/>
              </a:rPr>
              <a:t>DI</a:t>
            </a:r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 RIFERIMENTO</a:t>
            </a:r>
            <a:endParaRPr lang="it-IT" sz="2000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04856" cy="444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464546"/>
            <a:ext cx="81391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9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" y="168082"/>
            <a:ext cx="8902187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8655" y="5479690"/>
            <a:ext cx="8662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r>
              <a:rPr lang="it-IT" sz="1600" b="1" dirty="0" smtClean="0"/>
              <a:t>: ANCE «Osservatorio Congiunturale sull’Industria delle Costruzioni» – Dicembre 2015</a:t>
            </a:r>
            <a:endParaRPr lang="it-IT" sz="1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3" y="1052736"/>
            <a:ext cx="6984776" cy="44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432" y="340268"/>
            <a:ext cx="852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IL SETTORE DELLE COSTRUZIONI: DATI SULL’OCCUPAZIONE</a:t>
            </a:r>
            <a:endParaRPr lang="it-IT" sz="2000" b="1" i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" y="155066"/>
            <a:ext cx="8902187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072" y="970848"/>
            <a:ext cx="7300452" cy="48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07520" y="5799454"/>
            <a:ext cx="804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r>
              <a:rPr lang="it-IT" sz="1600" b="1" dirty="0" smtClean="0"/>
              <a:t>: ANCE «Osservatorio Congiunturale sull’Industria delle Costruzioni» – Luglio 2015</a:t>
            </a:r>
            <a:endParaRPr lang="it-IT" sz="1600" b="1" dirty="0"/>
          </a:p>
        </p:txBody>
      </p:sp>
      <p:sp>
        <p:nvSpPr>
          <p:cNvPr id="10" name="Rettangolo 9"/>
          <p:cNvSpPr/>
          <p:nvPr/>
        </p:nvSpPr>
        <p:spPr>
          <a:xfrm>
            <a:off x="4432" y="327252"/>
            <a:ext cx="852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IL SETTORE DELLE COSTRUZIONI: DATI SULL’OCCUPAZIONE</a:t>
            </a:r>
          </a:p>
        </p:txBody>
      </p:sp>
    </p:spTree>
    <p:extLst>
      <p:ext uri="{BB962C8B-B14F-4D97-AF65-F5344CB8AC3E}">
        <p14:creationId xmlns:p14="http://schemas.microsoft.com/office/powerpoint/2010/main" val="27553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o 25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1" y="177356"/>
            <a:ext cx="8676457" cy="755386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5146" y="470165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432" y="364594"/>
            <a:ext cx="8528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QUALI LE POSSIBILI STRADE PER USCIRE </a:t>
            </a: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DALL’ATTUALE </a:t>
            </a:r>
            <a:r>
              <a:rPr lang="it-IT" altLang="it-IT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QUADRO?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3010"/>
            <a:ext cx="4644008" cy="31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539552" y="1052736"/>
            <a:ext cx="8276431" cy="1840270"/>
            <a:chOff x="539552" y="4293096"/>
            <a:chExt cx="8276431" cy="1840270"/>
          </a:xfrm>
        </p:grpSpPr>
        <p:sp>
          <p:nvSpPr>
            <p:cNvPr id="10" name="Rettangolo 9"/>
            <p:cNvSpPr/>
            <p:nvPr/>
          </p:nvSpPr>
          <p:spPr>
            <a:xfrm>
              <a:off x="1403648" y="4465856"/>
              <a:ext cx="6840760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0" algn="just">
                <a:defRPr/>
              </a:pPr>
              <a:endParaRPr lang="it-IT" sz="900" dirty="0" smtClean="0">
                <a:solidFill>
                  <a:prstClr val="white"/>
                </a:solidFill>
                <a:latin typeface="Century Gothic" pitchFamily="34" charset="0"/>
              </a:endParaRPr>
            </a:p>
            <a:p>
              <a:pPr lvl="0" algn="just">
                <a:defRPr/>
              </a:pPr>
              <a:r>
                <a:rPr lang="it-IT" sz="2000" dirty="0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SOSTENIBILITÀ NEI PROCESSI COSTRUTTIVI: RISPARMIO DEI CONSUMI </a:t>
              </a:r>
              <a:r>
                <a:rPr lang="it-IT" sz="2000" dirty="0" err="1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DI</a:t>
              </a:r>
              <a:r>
                <a:rPr lang="it-IT" sz="2000" dirty="0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 ENERGIA </a:t>
              </a:r>
              <a:r>
                <a:rPr lang="it-IT" dirty="0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(Dir. 2012/27 UE e D. </a:t>
              </a:r>
              <a:r>
                <a:rPr lang="it-IT" dirty="0" err="1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Lgs</a:t>
              </a:r>
              <a:r>
                <a:rPr lang="it-IT" dirty="0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. n. 102/2014)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403648" y="5733256"/>
              <a:ext cx="74123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it-IT" sz="2000" dirty="0" smtClean="0">
                  <a:solidFill>
                    <a:srgbClr val="C0504D">
                      <a:lumMod val="50000"/>
                    </a:srgbClr>
                  </a:solidFill>
                  <a:latin typeface="Century Gothic" pitchFamily="34" charset="0"/>
                </a:rPr>
                <a:t>RIQUALIFICAZIONE DEL PATRIMONIO EDILIZIO ESISTENTE</a:t>
              </a:r>
              <a:endParaRPr lang="it-IT" sz="2000" dirty="0">
                <a:solidFill>
                  <a:srgbClr val="C0504D">
                    <a:lumMod val="50000"/>
                  </a:srgbClr>
                </a:solidFill>
                <a:latin typeface="Century Gothic" pitchFamily="34" charset="0"/>
              </a:endParaRPr>
            </a:p>
          </p:txBody>
        </p:sp>
        <p:sp>
          <p:nvSpPr>
            <p:cNvPr id="13" name=" 3"/>
            <p:cNvSpPr/>
            <p:nvPr/>
          </p:nvSpPr>
          <p:spPr>
            <a:xfrm flipV="1">
              <a:off x="539552" y="4293096"/>
              <a:ext cx="720080" cy="648072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 3"/>
            <p:cNvSpPr/>
            <p:nvPr/>
          </p:nvSpPr>
          <p:spPr>
            <a:xfrm flipV="1">
              <a:off x="539552" y="5373216"/>
              <a:ext cx="720080" cy="648072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384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 rot="16200000">
            <a:off x="8234697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0" y="144826"/>
            <a:ext cx="8964488" cy="691886"/>
          </a:xfrm>
          <a:prstGeom prst="rect">
            <a:avLst/>
          </a:prstGeom>
          <a:solidFill>
            <a:srgbClr val="B6322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-184720" y="260648"/>
            <a:ext cx="936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3175"/>
            <a:r>
              <a:rPr lang="it-IT" sz="2000" b="1" dirty="0" smtClean="0">
                <a:solidFill>
                  <a:srgbClr val="FFFFFF"/>
                </a:solidFill>
                <a:latin typeface="Century Gothic" pitchFamily="34" charset="0"/>
              </a:rPr>
              <a:t>I </a:t>
            </a:r>
            <a:r>
              <a:rPr 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PRINCIPALI STRUMENTI “DELLA QUALITÁ” A DISPOSIZIONE DELLE IMPRESE</a:t>
            </a:r>
            <a:endParaRPr lang="it-IT" sz="20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5146" y="1124744"/>
            <a:ext cx="87316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buClr>
                <a:srgbClr val="990000"/>
              </a:buClr>
            </a:pPr>
            <a:r>
              <a:rPr lang="it-IT" altLang="it-IT" dirty="0" smtClean="0">
                <a:latin typeface="Verdana" pitchFamily="34" charset="0"/>
                <a:cs typeface="Times New Roman" pitchFamily="18" charset="0"/>
              </a:rPr>
              <a:t> </a:t>
            </a: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Clr>
                <a:srgbClr val="990000"/>
              </a:buClr>
            </a:pPr>
            <a:endParaRPr lang="it-IT" altLang="it-IT" b="1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7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22419"/>
              </p:ext>
            </p:extLst>
          </p:nvPr>
        </p:nvGraphicFramePr>
        <p:xfrm>
          <a:off x="42861" y="1138159"/>
          <a:ext cx="9058277" cy="4629910"/>
        </p:xfrm>
        <a:graphic>
          <a:graphicData uri="http://schemas.openxmlformats.org/drawingml/2006/table">
            <a:tbl>
              <a:tblPr/>
              <a:tblGrid>
                <a:gridCol w="1406299"/>
                <a:gridCol w="2252666"/>
                <a:gridCol w="1962000"/>
                <a:gridCol w="1526000"/>
                <a:gridCol w="1911312"/>
              </a:tblGrid>
              <a:tr h="5185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SCHEMI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DI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CERTIFICAZIONE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 CHI SI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RIVOLGE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SETTORE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SITI DI RIFERIMENTO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2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UNI EN ISO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9001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«Sistemi di gestione per la qualità</a:t>
                      </a:r>
                      <a:r>
                        <a:rPr lang="it-IT" sz="1200" b="0" i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Requisiti»</a:t>
                      </a:r>
                      <a:endParaRPr kumimoji="0" lang="it-IT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Qualsiasi Organizzazione pubblica o privata.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Tutti i settori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  <a:hlinkClick r:id="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"/>
                        </a:rPr>
                        <a:t>www.accredia.it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2"/>
                        </a:rPr>
                        <a:t>www.uni.com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2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UNI EN ISO 14001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«</a:t>
                      </a: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Sistemi di gestione ambientale - Requisiti e guida per l'uso»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Qualsiasi Organizzazione pubblica o privata.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Tutti i settori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3"/>
                        </a:rPr>
                        <a:t>www.accredia.it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2"/>
                        </a:rPr>
                        <a:t>www.uni.com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UNI CEI EN ISO 50001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«Sistemi di gestione dell'energia - Requisiti e linee guida per l'uso»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Qualsiasi Organizzazione pubblica o privata.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Tutti i settori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3"/>
                        </a:rPr>
                        <a:t>www.accredia.it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2"/>
                        </a:rPr>
                        <a:t>www.uni.com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</a:tr>
              <a:tr h="69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BS OHSAS 18001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«Sistema di Gestione della Salute e della Sicurezza dei Lavoratori»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Qualsiasi tipo di Azienda ed Ente, a prescindere dalla dimensione.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Tutti i settori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3"/>
                        </a:rPr>
                        <a:t>www.accredia.it</a:t>
                      </a:r>
                      <a:endParaRPr kumimoji="0" lang="it-IT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Arial" charset="0"/>
                          <a:hlinkClick r:id="rId4"/>
                        </a:rPr>
                        <a:t>http://www.bsigroup.com/</a:t>
                      </a:r>
                      <a:endParaRPr kumimoji="0" lang="it-IT" sz="12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A3A2"/>
                    </a:solidFill>
                  </a:tcPr>
                </a:tc>
              </a:tr>
              <a:tr h="692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EMAS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8D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«Eco Management and  Audit </a:t>
                      </a:r>
                      <a:r>
                        <a:rPr lang="it-IT" sz="1200" b="0" i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Scheme</a:t>
                      </a: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8D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Qualsiasi Organizzazione pubblica o privata.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8D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Tutti i settori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8D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  <a:hlinkClick r:id="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"/>
                        </a:rPr>
                        <a:t>www.isprambiente.gov.it/it/certificazioni/emas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8D89"/>
                    </a:solidFill>
                  </a:tcPr>
                </a:tc>
              </a:tr>
              <a:tr h="643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SA 8000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76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«Social </a:t>
                      </a:r>
                      <a:r>
                        <a:rPr lang="it-IT" sz="1200" b="0" i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Accountability</a:t>
                      </a:r>
                      <a:r>
                        <a:rPr lang="it-IT" sz="1200" b="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76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Qualsiasi Organizzazione pubblica o privata.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76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Tutti i settori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76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  <a:hlinkClick r:id="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"/>
                        </a:rPr>
                        <a:t>www.sa-intl.org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cs typeface="Arial" charset="0"/>
                          <a:hlinkClick r:id="rId5"/>
                        </a:rPr>
                        <a:t>www.lavoroetico.org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3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7672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4B54-CAC8-4792-B7A5-76189B3B73BD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44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10005"/>
          <a:stretch>
            <a:fillRect/>
          </a:stretch>
        </p:blipFill>
        <p:spPr bwMode="auto">
          <a:xfrm>
            <a:off x="7164288" y="188640"/>
            <a:ext cx="1715824" cy="1440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Pentagono 84"/>
          <p:cNvSpPr/>
          <p:nvPr/>
        </p:nvSpPr>
        <p:spPr>
          <a:xfrm rot="16200000">
            <a:off x="8398136" y="6291648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2304" y="548680"/>
            <a:ext cx="8731696" cy="5568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Clr>
                <a:srgbClr val="990000"/>
              </a:buClr>
              <a:buNone/>
            </a:pPr>
            <a:endParaRPr lang="it-IT" altLang="it-IT" sz="1800" dirty="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715900" y="6356350"/>
            <a:ext cx="2133600" cy="365125"/>
          </a:xfrm>
        </p:spPr>
        <p:txBody>
          <a:bodyPr/>
          <a:lstStyle/>
          <a:p>
            <a:fld id="{DEC64B54-CAC8-4792-B7A5-76189B3B73BD}" type="slidenum">
              <a:rPr lang="it-IT" smtClean="0"/>
              <a:pPr/>
              <a:t>7</a:t>
            </a:fld>
            <a:endParaRPr lang="it-IT" dirty="0"/>
          </a:p>
        </p:txBody>
      </p:sp>
      <p:grpSp>
        <p:nvGrpSpPr>
          <p:cNvPr id="45" name="Gruppo 44"/>
          <p:cNvGrpSpPr/>
          <p:nvPr/>
        </p:nvGrpSpPr>
        <p:grpSpPr>
          <a:xfrm>
            <a:off x="0" y="174240"/>
            <a:ext cx="8460432" cy="781104"/>
            <a:chOff x="0" y="174240"/>
            <a:chExt cx="8460432" cy="781104"/>
          </a:xfrm>
        </p:grpSpPr>
        <p:sp>
          <p:nvSpPr>
            <p:cNvPr id="2" name="Rettangolo 1"/>
            <p:cNvSpPr/>
            <p:nvPr/>
          </p:nvSpPr>
          <p:spPr>
            <a:xfrm>
              <a:off x="0" y="174240"/>
              <a:ext cx="6876256" cy="781104"/>
            </a:xfrm>
            <a:prstGeom prst="rect">
              <a:avLst/>
            </a:prstGeom>
            <a:solidFill>
              <a:srgbClr val="B6322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0" y="262389"/>
              <a:ext cx="8460432" cy="64633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it-IT" sz="2000" b="1" dirty="0" smtClean="0">
                  <a:solidFill>
                    <a:schemeClr val="lt1"/>
                  </a:solidFill>
                  <a:latin typeface="Century Gothic" pitchFamily="34" charset="0"/>
                </a:rPr>
                <a:t>LA QUALIFICAZIONE DEL SISTEMA CAMERALE </a:t>
              </a:r>
            </a:p>
            <a:p>
              <a:pPr>
                <a:defRPr/>
              </a:pPr>
              <a:r>
                <a:rPr lang="it-IT" sz="2000" b="1" dirty="0" smtClean="0">
                  <a:latin typeface="Century Gothic" panose="020B0502020202020204" pitchFamily="34" charset="0"/>
                </a:rPr>
                <a:t>“</a:t>
              </a:r>
              <a:r>
                <a:rPr lang="it-IT" altLang="it-IT" sz="2000" b="1" dirty="0" smtClean="0">
                  <a:latin typeface="Century Gothic" panose="020B0502020202020204" pitchFamily="34" charset="0"/>
                </a:rPr>
                <a:t>EDILIZIA SOSTENIBILE”</a:t>
              </a:r>
              <a:endParaRPr lang="it-IT" altLang="it-IT" sz="2000" b="1" dirty="0">
                <a:solidFill>
                  <a:schemeClr val="lt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-231533" y="1707952"/>
            <a:ext cx="3579398" cy="3593256"/>
            <a:chOff x="-422735" y="1556792"/>
            <a:chExt cx="3123837" cy="3254270"/>
          </a:xfrm>
        </p:grpSpPr>
        <p:sp>
          <p:nvSpPr>
            <p:cNvPr id="16" name="Corda 15"/>
            <p:cNvSpPr/>
            <p:nvPr/>
          </p:nvSpPr>
          <p:spPr>
            <a:xfrm flipH="1">
              <a:off x="-252538" y="1556792"/>
              <a:ext cx="2953640" cy="3254270"/>
            </a:xfrm>
            <a:prstGeom prst="chord">
              <a:avLst>
                <a:gd name="adj1" fmla="val 520436"/>
                <a:gd name="adj2" fmla="val 289118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42000">
                  <a:schemeClr val="bg1">
                    <a:lumMod val="85000"/>
                  </a:schemeClr>
                </a:gs>
                <a:gs pos="84000">
                  <a:schemeClr val="bg1">
                    <a:lumMod val="95000"/>
                  </a:schemeClr>
                </a:gs>
                <a:gs pos="84000">
                  <a:schemeClr val="bg1">
                    <a:lumMod val="95000"/>
                    <a:alpha val="44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-422735" y="2606379"/>
              <a:ext cx="2558246" cy="1226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dirty="0" smtClean="0">
                  <a:solidFill>
                    <a:srgbClr val="C00000"/>
                  </a:solidFill>
                  <a:latin typeface="Century Gothic" pitchFamily="34" charset="0"/>
                </a:rPr>
                <a:t>PRINCIPALI </a:t>
              </a:r>
            </a:p>
            <a:p>
              <a:pPr algn="r"/>
              <a:r>
                <a:rPr lang="it-IT" sz="2800" b="1" dirty="0" smtClean="0">
                  <a:solidFill>
                    <a:srgbClr val="C00000"/>
                  </a:solidFill>
                  <a:latin typeface="Century Gothic" pitchFamily="34" charset="0"/>
                </a:rPr>
                <a:t>MOTIVAZIONI </a:t>
              </a:r>
            </a:p>
            <a:p>
              <a:pPr algn="r"/>
              <a:r>
                <a:rPr lang="it-IT" dirty="0" smtClean="0">
                  <a:solidFill>
                    <a:srgbClr val="C00000"/>
                  </a:solidFill>
                  <a:latin typeface="Century Gothic" pitchFamily="34" charset="0"/>
                </a:rPr>
                <a:t>CHE HANNO SPINTO IL SISTEMA CAMERALE </a:t>
              </a:r>
            </a:p>
          </p:txBody>
        </p:sp>
      </p:grpSp>
      <p:sp>
        <p:nvSpPr>
          <p:cNvPr id="33" name="Rettangolo 32"/>
          <p:cNvSpPr/>
          <p:nvPr/>
        </p:nvSpPr>
        <p:spPr>
          <a:xfrm rot="21401043">
            <a:off x="2786765" y="2438387"/>
            <a:ext cx="445345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COSTO ELEVATO DELLE CERTIFICAZIONI “TRADIZIONALI”</a:t>
            </a:r>
          </a:p>
        </p:txBody>
      </p:sp>
      <p:sp>
        <p:nvSpPr>
          <p:cNvPr id="22" name="Rettangolo 21"/>
          <p:cNvSpPr/>
          <p:nvPr/>
        </p:nvSpPr>
        <p:spPr>
          <a:xfrm rot="271359">
            <a:off x="936939" y="5290209"/>
            <a:ext cx="6409325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DOTARE LE PMI DI UNO STRUMENTO DI RAZIONALIZZAZIONE  DELLE PROPRIE PRESTAZIONI VALORIZZANDO L’USO DI MATERIALI SOSTENIBILI ED ELEVANDO LA QUALITÀ ED IL COMFORT DELLE ABITAZIONI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71800" y="3286725"/>
            <a:ext cx="550114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DOTARE LE PMI DI NUOVI STRUMENTI DI “ATTRATTIVITÀ” VERSO I MERCATI</a:t>
            </a:r>
          </a:p>
        </p:txBody>
      </p:sp>
      <p:sp>
        <p:nvSpPr>
          <p:cNvPr id="15" name="CasellaDiTesto 14"/>
          <p:cNvSpPr txBox="1"/>
          <p:nvPr/>
        </p:nvSpPr>
        <p:spPr>
          <a:xfrm rot="355957">
            <a:off x="2660302" y="4375063"/>
            <a:ext cx="567573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DOTARE LE PMI DI UNO STRUMENTO DI RAZIONALIZZAZIONE DEI CONSUMI DI RISORSE AMBIENTALI ED ENERGETICHE</a:t>
            </a:r>
          </a:p>
        </p:txBody>
      </p:sp>
      <p:sp>
        <p:nvSpPr>
          <p:cNvPr id="86" name="Rettangolo 85"/>
          <p:cNvSpPr/>
          <p:nvPr/>
        </p:nvSpPr>
        <p:spPr>
          <a:xfrm>
            <a:off x="1403648" y="1630541"/>
            <a:ext cx="538668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-342900"/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DIFFICOLTÀ DELLE PMI AD ACCEDERE AGLI STRUMENTI DI CERTIFICAZIONE “TRADIZIONALI”</a:t>
            </a:r>
            <a:endParaRPr lang="it-IT" sz="14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0" y="174240"/>
            <a:ext cx="6732240" cy="78110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/>
          <p:cNvSpPr/>
          <p:nvPr/>
        </p:nvSpPr>
        <p:spPr>
          <a:xfrm rot="16200000">
            <a:off x="8511088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604448" y="6453336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186640" y="364594"/>
            <a:ext cx="6486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000" b="1" dirty="0">
                <a:solidFill>
                  <a:schemeClr val="lt1"/>
                </a:solidFill>
                <a:latin typeface="Century Gothic" pitchFamily="34" charset="0"/>
              </a:rPr>
              <a:t>LA </a:t>
            </a:r>
            <a:r>
              <a:rPr lang="it-IT" sz="2000" b="1" dirty="0" smtClean="0">
                <a:solidFill>
                  <a:schemeClr val="lt1"/>
                </a:solidFill>
                <a:latin typeface="Century Gothic" pitchFamily="34" charset="0"/>
              </a:rPr>
              <a:t>QUALIFICAZIONE “</a:t>
            </a: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EDILIZIA SOSTENIBILE”</a:t>
            </a:r>
            <a:endParaRPr lang="it-IT" altLang="it-IT" sz="20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uppo 22"/>
          <p:cNvGrpSpPr/>
          <p:nvPr/>
        </p:nvGrpSpPr>
        <p:grpSpPr>
          <a:xfrm>
            <a:off x="253084" y="1484784"/>
            <a:ext cx="8639396" cy="1467924"/>
            <a:chOff x="314134" y="5244254"/>
            <a:chExt cx="8639396" cy="2147684"/>
          </a:xfrm>
        </p:grpSpPr>
        <p:sp>
          <p:nvSpPr>
            <p:cNvPr id="17" name="Rettangolo 16"/>
            <p:cNvSpPr/>
            <p:nvPr/>
          </p:nvSpPr>
          <p:spPr>
            <a:xfrm>
              <a:off x="1158918" y="5244255"/>
              <a:ext cx="7794612" cy="21476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467934" y="5248607"/>
              <a:ext cx="6311752" cy="207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100"/>
                </a:lnSpc>
                <a:defRPr/>
              </a:pPr>
              <a:r>
                <a:rPr lang="it-IT" sz="1600" b="1" dirty="0" smtClean="0">
                  <a:latin typeface="Century Gothic" pitchFamily="34" charset="0"/>
                </a:rPr>
                <a:t>“Edilizia Sostenibile”</a:t>
              </a:r>
              <a:r>
                <a:rPr lang="it-IT" sz="1600" dirty="0" smtClean="0">
                  <a:latin typeface="Century Gothic" pitchFamily="34" charset="0"/>
                </a:rPr>
                <a:t> è un </a:t>
              </a:r>
              <a:r>
                <a:rPr lang="it-IT" sz="1600" dirty="0">
                  <a:latin typeface="Century Gothic" pitchFamily="34" charset="0"/>
                </a:rPr>
                <a:t>sistema di qualificazione ad adesione volontaria messo a punto dalle Camere di </a:t>
              </a:r>
              <a:r>
                <a:rPr lang="it-IT" sz="1600" dirty="0" smtClean="0">
                  <a:latin typeface="Century Gothic" pitchFamily="34" charset="0"/>
                </a:rPr>
                <a:t>commercio per favorire la </a:t>
              </a:r>
              <a:r>
                <a:rPr lang="it-IT" sz="1600" b="1" dirty="0" smtClean="0">
                  <a:latin typeface="Century Gothic" pitchFamily="34" charset="0"/>
                </a:rPr>
                <a:t>competitività</a:t>
              </a:r>
              <a:r>
                <a:rPr lang="it-IT" sz="1600" dirty="0" smtClean="0">
                  <a:latin typeface="Century Gothic" pitchFamily="34" charset="0"/>
                </a:rPr>
                <a:t> sui mercati, la </a:t>
              </a:r>
              <a:r>
                <a:rPr lang="it-IT" sz="1600" b="1" dirty="0" smtClean="0">
                  <a:latin typeface="Century Gothic" pitchFamily="34" charset="0"/>
                </a:rPr>
                <a:t>visibilità sul mercato </a:t>
              </a:r>
              <a:r>
                <a:rPr lang="it-IT" sz="1600" dirty="0" smtClean="0">
                  <a:latin typeface="Century Gothic" pitchFamily="34" charset="0"/>
                </a:rPr>
                <a:t>e la </a:t>
              </a:r>
              <a:r>
                <a:rPr lang="it-IT" sz="1600" b="1" dirty="0" smtClean="0">
                  <a:latin typeface="Century Gothic" pitchFamily="34" charset="0"/>
                </a:rPr>
                <a:t>sostenibilità</a:t>
              </a:r>
              <a:r>
                <a:rPr lang="it-IT" sz="1600" dirty="0" smtClean="0">
                  <a:latin typeface="Century Gothic" pitchFamily="34" charset="0"/>
                </a:rPr>
                <a:t> dei prodotti/processi del settore edile</a:t>
              </a:r>
              <a:r>
                <a:rPr lang="it-IT" sz="1600" b="1" dirty="0" smtClean="0">
                  <a:latin typeface="Century Gothic" pitchFamily="34" charset="0"/>
                </a:rPr>
                <a:t>.</a:t>
              </a:r>
              <a:endParaRPr lang="it-IT" sz="1600" b="1" dirty="0">
                <a:latin typeface="Century Gothic" pitchFamily="34" charset="0"/>
              </a:endParaRPr>
            </a:p>
          </p:txBody>
        </p:sp>
        <p:sp>
          <p:nvSpPr>
            <p:cNvPr id="20" name="Pentagono 19"/>
            <p:cNvSpPr/>
            <p:nvPr/>
          </p:nvSpPr>
          <p:spPr>
            <a:xfrm>
              <a:off x="314134" y="5244254"/>
              <a:ext cx="2014660" cy="2147683"/>
            </a:xfrm>
            <a:prstGeom prst="homePlate">
              <a:avLst>
                <a:gd name="adj" fmla="val 2725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78146" y="5981726"/>
              <a:ext cx="1693348" cy="76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CHE COSA È?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35208" y="3054391"/>
            <a:ext cx="8657272" cy="3593291"/>
            <a:chOff x="296258" y="4380120"/>
            <a:chExt cx="8657272" cy="5257257"/>
          </a:xfrm>
        </p:grpSpPr>
        <p:sp>
          <p:nvSpPr>
            <p:cNvPr id="24" name="Rettangolo 23"/>
            <p:cNvSpPr/>
            <p:nvPr/>
          </p:nvSpPr>
          <p:spPr>
            <a:xfrm>
              <a:off x="1158918" y="4414545"/>
              <a:ext cx="7794612" cy="50689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384478" y="4380120"/>
              <a:ext cx="6446220" cy="5257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100"/>
                </a:lnSpc>
                <a:defRPr/>
              </a:pPr>
              <a:r>
                <a:rPr lang="it-IT" sz="1600" b="1" dirty="0" smtClean="0">
                  <a:latin typeface="Century Gothic" pitchFamily="34" charset="0"/>
                </a:rPr>
                <a:t>“Edilizia Sostenibile”</a:t>
              </a:r>
              <a:r>
                <a:rPr lang="it-IT" sz="1600" dirty="0" smtClean="0">
                  <a:latin typeface="Century Gothic" pitchFamily="34" charset="0"/>
                </a:rPr>
                <a:t> è rivolto a tutte le imprese che operano nella filiera dell’edilizia, in particolare si applica alle seguenti attività:</a:t>
              </a:r>
            </a:p>
            <a:p>
              <a:pPr marL="534988" lvl="0" indent="-180975" algn="just">
                <a:lnSpc>
                  <a:spcPts val="2100"/>
                </a:lnSpc>
                <a:buFont typeface="Arial" pitchFamily="34" charset="0"/>
                <a:buChar char="•"/>
              </a:pPr>
              <a:r>
                <a:rPr lang="it-IT" sz="1600" b="1" dirty="0">
                  <a:latin typeface="Century Gothic" pitchFamily="34" charset="0"/>
                </a:rPr>
                <a:t>PROGETTAZIONE, COSTRUZIONE E/O RIQUALIFICAZIONE DI EDIFICI;</a:t>
              </a:r>
            </a:p>
            <a:p>
              <a:pPr marL="534988" lvl="0" indent="-180975" algn="just">
                <a:lnSpc>
                  <a:spcPts val="2100"/>
                </a:lnSpc>
                <a:buFont typeface="Arial" pitchFamily="34" charset="0"/>
                <a:buChar char="•"/>
              </a:pPr>
              <a:r>
                <a:rPr lang="it-IT" sz="1600" b="1" dirty="0">
                  <a:latin typeface="Century Gothic" pitchFamily="34" charset="0"/>
                </a:rPr>
                <a:t>PROGETTAZIONE E/O REALIZZAZIONE DI COMPONENTI PER IL SETTORE DELL’EDILIZIA;</a:t>
              </a:r>
            </a:p>
            <a:p>
              <a:pPr marL="534988" lvl="0" indent="-180975" algn="just">
                <a:lnSpc>
                  <a:spcPts val="2100"/>
                </a:lnSpc>
                <a:buFont typeface="Arial" pitchFamily="34" charset="0"/>
                <a:buChar char="•"/>
              </a:pPr>
              <a:r>
                <a:rPr lang="it-IT" sz="1600" b="1" dirty="0">
                  <a:latin typeface="Century Gothic" pitchFamily="34" charset="0"/>
                </a:rPr>
                <a:t>PROGETTAZIONE E/O REALIZZAZIONE DI FASI DI PROCESSO NECESSARIE ALLA COSTRUZIONE E/O ALLA RIQUALIFICAZIONE DI EDIFICI. </a:t>
              </a:r>
              <a:endParaRPr lang="it-IT" sz="1600" b="1" dirty="0" smtClean="0">
                <a:latin typeface="Century Gothic" pitchFamily="34" charset="0"/>
              </a:endParaRPr>
            </a:p>
            <a:p>
              <a:pPr marL="534988" lvl="0" indent="-180975" algn="just">
                <a:lnSpc>
                  <a:spcPts val="2100"/>
                </a:lnSpc>
                <a:buFont typeface="Arial" pitchFamily="34" charset="0"/>
                <a:buChar char="•"/>
              </a:pPr>
              <a:endParaRPr lang="it-IT" sz="1600" b="1" dirty="0">
                <a:latin typeface="Century Gothic" pitchFamily="34" charset="0"/>
              </a:endParaRPr>
            </a:p>
            <a:p>
              <a:pPr marL="354013" lvl="0" algn="just">
                <a:lnSpc>
                  <a:spcPts val="2100"/>
                </a:lnSpc>
              </a:pPr>
              <a:r>
                <a:rPr lang="it-IT" sz="1600" dirty="0" smtClean="0">
                  <a:latin typeface="Century Gothic" pitchFamily="34" charset="0"/>
                </a:rPr>
                <a:t>Si applica in particolare al settore della </a:t>
              </a:r>
              <a:r>
                <a:rPr lang="it-IT" sz="1600" b="1" dirty="0" smtClean="0">
                  <a:latin typeface="Century Gothic" pitchFamily="34" charset="0"/>
                </a:rPr>
                <a:t>riqualificazione</a:t>
              </a:r>
              <a:r>
                <a:rPr lang="it-IT" sz="1600" dirty="0" smtClean="0">
                  <a:latin typeface="Century Gothic" pitchFamily="34" charset="0"/>
                </a:rPr>
                <a:t> </a:t>
              </a:r>
              <a:r>
                <a:rPr lang="it-IT" sz="1600" dirty="0">
                  <a:latin typeface="Century Gothic" pitchFamily="34" charset="0"/>
                </a:rPr>
                <a:t>di edifici </a:t>
              </a:r>
              <a:r>
                <a:rPr lang="it-IT" sz="1600" dirty="0" smtClean="0">
                  <a:latin typeface="Century Gothic" pitchFamily="34" charset="0"/>
                </a:rPr>
                <a:t>esistenti</a:t>
              </a:r>
              <a:endParaRPr lang="it-IT" sz="1600" dirty="0">
                <a:latin typeface="Century Gothic" pitchFamily="34" charset="0"/>
              </a:endParaRPr>
            </a:p>
          </p:txBody>
        </p:sp>
        <p:sp>
          <p:nvSpPr>
            <p:cNvPr id="26" name="Pentagono 25"/>
            <p:cNvSpPr/>
            <p:nvPr/>
          </p:nvSpPr>
          <p:spPr>
            <a:xfrm>
              <a:off x="316006" y="4414545"/>
              <a:ext cx="2115528" cy="5068925"/>
            </a:xfrm>
            <a:prstGeom prst="homePlate">
              <a:avLst>
                <a:gd name="adj" fmla="val 2148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96258" y="6192438"/>
              <a:ext cx="2201172" cy="742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A </a:t>
              </a:r>
              <a:r>
                <a:rPr lang="it-IT" b="1" cap="small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CHI È </a:t>
              </a: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RIVOLTO?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0597" r="10005"/>
          <a:stretch>
            <a:fillRect/>
          </a:stretch>
        </p:blipFill>
        <p:spPr bwMode="auto">
          <a:xfrm>
            <a:off x="7092280" y="44624"/>
            <a:ext cx="1800200" cy="13508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o 22"/>
          <p:cNvSpPr/>
          <p:nvPr/>
        </p:nvSpPr>
        <p:spPr>
          <a:xfrm rot="16200000">
            <a:off x="8306705" y="6300172"/>
            <a:ext cx="648071" cy="484632"/>
          </a:xfrm>
          <a:prstGeom prst="homePlate">
            <a:avLst>
              <a:gd name="adj" fmla="val 3310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8424936" y="6381328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DDB30-B1D5-4A88-B281-BF95E85E10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po 22"/>
          <p:cNvGrpSpPr/>
          <p:nvPr/>
        </p:nvGrpSpPr>
        <p:grpSpPr>
          <a:xfrm>
            <a:off x="107504" y="1772816"/>
            <a:ext cx="8831776" cy="4032447"/>
            <a:chOff x="304776" y="5228354"/>
            <a:chExt cx="8545350" cy="4064734"/>
          </a:xfrm>
        </p:grpSpPr>
        <p:sp>
          <p:nvSpPr>
            <p:cNvPr id="22" name="Rettangolo 21"/>
            <p:cNvSpPr/>
            <p:nvPr/>
          </p:nvSpPr>
          <p:spPr>
            <a:xfrm>
              <a:off x="1145270" y="5228354"/>
              <a:ext cx="7704856" cy="40647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entury Gothic" pitchFamily="34" charset="0"/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464630" y="5228354"/>
              <a:ext cx="6200869" cy="405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it-IT" dirty="0">
                  <a:latin typeface="Century Gothic" pitchFamily="34" charset="0"/>
                </a:rPr>
                <a:t>La qualificazione </a:t>
              </a:r>
              <a:r>
                <a:rPr lang="it-IT" dirty="0" smtClean="0">
                  <a:latin typeface="Century Gothic" pitchFamily="34" charset="0"/>
                </a:rPr>
                <a:t>“</a:t>
              </a:r>
              <a:r>
                <a:rPr lang="it-IT" b="1" dirty="0" smtClean="0">
                  <a:latin typeface="Century Gothic" pitchFamily="34" charset="0"/>
                </a:rPr>
                <a:t>Edilizia Sostenibile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”</a:t>
              </a:r>
              <a:r>
                <a:rPr lang="it-IT" dirty="0" smtClean="0">
                  <a:latin typeface="Century Gothic" pitchFamily="34" charset="0"/>
                </a:rPr>
                <a:t> si basa sui 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it-IT" sz="2400" dirty="0" smtClean="0">
                  <a:latin typeface="Century Gothic" pitchFamily="34" charset="0"/>
                </a:rPr>
                <a:t>“</a:t>
              </a:r>
              <a:r>
                <a:rPr lang="it-IT" sz="2400" b="1" u="sng" dirty="0" smtClean="0">
                  <a:latin typeface="Century Gothic" pitchFamily="34" charset="0"/>
                </a:rPr>
                <a:t>5 principi del costruire sostenibile</a:t>
              </a:r>
              <a:r>
                <a:rPr lang="it-IT" sz="2400" dirty="0" smtClean="0">
                  <a:latin typeface="Century Gothic" pitchFamily="34" charset="0"/>
                </a:rPr>
                <a:t>” </a:t>
              </a:r>
              <a:r>
                <a:rPr lang="it-IT" dirty="0" smtClean="0">
                  <a:latin typeface="Century Gothic" pitchFamily="34" charset="0"/>
                </a:rPr>
                <a:t>ovvero:</a:t>
              </a:r>
            </a:p>
            <a:p>
              <a:pPr algn="just">
                <a:lnSpc>
                  <a:spcPts val="2100"/>
                </a:lnSpc>
                <a:defRPr/>
              </a:pPr>
              <a:endParaRPr lang="it-IT" sz="1100" dirty="0" smtClean="0">
                <a:latin typeface="Century Gothic" pitchFamily="34" charset="0"/>
              </a:endParaRP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/>
                <a:tabLst>
                  <a:tab pos="3051175" algn="l"/>
                </a:tabLst>
              </a:pPr>
              <a:r>
                <a:rPr lang="it-IT" b="1" dirty="0">
                  <a:latin typeface="Century Gothic" pitchFamily="34" charset="0"/>
                </a:rPr>
                <a:t>COMFORT TERMICO ED EFFICIENZA ENERGETICA</a:t>
              </a:r>
              <a:r>
                <a:rPr lang="it-IT" b="1" dirty="0" smtClean="0">
                  <a:latin typeface="Century Gothic" pitchFamily="34" charset="0"/>
                </a:rPr>
                <a:t>;</a:t>
              </a: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/>
                <a:tabLst>
                  <a:tab pos="3051175" algn="l"/>
                </a:tabLst>
              </a:pPr>
              <a:endParaRPr lang="it-IT" b="1" dirty="0">
                <a:latin typeface="Century Gothic" pitchFamily="34" charset="0"/>
              </a:endParaRP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/>
                <a:tabLst>
                  <a:tab pos="3051175" algn="l"/>
                </a:tabLst>
              </a:pPr>
              <a:r>
                <a:rPr lang="it-IT" b="1" dirty="0">
                  <a:latin typeface="Century Gothic" pitchFamily="34" charset="0"/>
                </a:rPr>
                <a:t>RIDOTTI CONSUMI DI ENERGIA </a:t>
              </a:r>
              <a:r>
                <a:rPr lang="it-IT" b="1" dirty="0" smtClean="0">
                  <a:latin typeface="Century Gothic" pitchFamily="34" charset="0"/>
                </a:rPr>
                <a:t>PRIMARIA </a:t>
              </a:r>
              <a:r>
                <a:rPr lang="it-IT" b="1" dirty="0">
                  <a:latin typeface="Century Gothic" pitchFamily="34" charset="0"/>
                </a:rPr>
                <a:t>E RIDUZIONE DELLE EMISSIONI DI CO</a:t>
              </a:r>
              <a:r>
                <a:rPr lang="it-IT" b="1" baseline="-25000" dirty="0">
                  <a:latin typeface="Century Gothic" pitchFamily="34" charset="0"/>
                </a:rPr>
                <a:t>2</a:t>
              </a:r>
              <a:r>
                <a:rPr lang="it-IT" b="1" dirty="0" smtClean="0">
                  <a:latin typeface="Century Gothic" pitchFamily="34" charset="0"/>
                </a:rPr>
                <a:t>;</a:t>
              </a: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/>
                <a:tabLst>
                  <a:tab pos="3051175" algn="l"/>
                </a:tabLst>
              </a:pPr>
              <a:endParaRPr lang="it-IT" b="1" dirty="0">
                <a:latin typeface="Century Gothic" pitchFamily="34" charset="0"/>
              </a:endParaRP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 startAt="3"/>
                <a:tabLst>
                  <a:tab pos="3051175" algn="l"/>
                </a:tabLst>
              </a:pPr>
              <a:r>
                <a:rPr lang="it-IT" b="1" dirty="0" smtClean="0">
                  <a:latin typeface="Century Gothic" pitchFamily="34" charset="0"/>
                </a:rPr>
                <a:t> CONTROLLO </a:t>
              </a:r>
              <a:r>
                <a:rPr lang="it-IT" b="1" dirty="0">
                  <a:latin typeface="Century Gothic" pitchFamily="34" charset="0"/>
                </a:rPr>
                <a:t>DELL’IRRAGGIAMENTO SOLARE</a:t>
              </a:r>
              <a:r>
                <a:rPr lang="it-IT" b="1" dirty="0" smtClean="0">
                  <a:latin typeface="Century Gothic" pitchFamily="34" charset="0"/>
                </a:rPr>
                <a:t>;</a:t>
              </a: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 startAt="3"/>
                <a:tabLst>
                  <a:tab pos="3051175" algn="l"/>
                </a:tabLst>
              </a:pPr>
              <a:endParaRPr lang="it-IT" b="1" dirty="0">
                <a:latin typeface="Century Gothic" pitchFamily="34" charset="0"/>
              </a:endParaRP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 startAt="3"/>
                <a:tabLst>
                  <a:tab pos="3051175" algn="l"/>
                </a:tabLst>
              </a:pPr>
              <a:r>
                <a:rPr lang="it-IT" b="1" dirty="0" smtClean="0">
                  <a:latin typeface="Century Gothic" pitchFamily="34" charset="0"/>
                </a:rPr>
                <a:t> SALUBRITÀ </a:t>
              </a:r>
              <a:r>
                <a:rPr lang="it-IT" b="1" dirty="0">
                  <a:latin typeface="Century Gothic" pitchFamily="34" charset="0"/>
                </a:rPr>
                <a:t>DEGLI AMBIENTI</a:t>
              </a:r>
              <a:r>
                <a:rPr lang="it-IT" b="1" dirty="0" smtClean="0">
                  <a:latin typeface="Century Gothic" pitchFamily="34" charset="0"/>
                </a:rPr>
                <a:t>;</a:t>
              </a: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 startAt="3"/>
                <a:tabLst>
                  <a:tab pos="3051175" algn="l"/>
                </a:tabLst>
              </a:pPr>
              <a:endParaRPr lang="it-IT" b="1" dirty="0">
                <a:latin typeface="Century Gothic" pitchFamily="34" charset="0"/>
              </a:endParaRPr>
            </a:p>
            <a:p>
              <a:pPr marL="360363" lvl="1" indent="-285750" algn="just" fontAlgn="base">
                <a:lnSpc>
                  <a:spcPts val="2100"/>
                </a:lnSpc>
                <a:buFont typeface="+mj-lt"/>
                <a:buAutoNum type="romanUcPeriod" startAt="3"/>
                <a:tabLst>
                  <a:tab pos="3051175" algn="l"/>
                </a:tabLst>
              </a:pPr>
              <a:r>
                <a:rPr lang="it-IT" b="1" dirty="0" smtClean="0">
                  <a:latin typeface="Century Gothic" pitchFamily="34" charset="0"/>
                </a:rPr>
                <a:t> MATERIALI SOSTENIBILI.</a:t>
              </a:r>
              <a:endParaRPr lang="it-IT" b="1" dirty="0">
                <a:latin typeface="Century Gothic" pitchFamily="34" charset="0"/>
              </a:endParaRPr>
            </a:p>
          </p:txBody>
        </p:sp>
        <p:sp>
          <p:nvSpPr>
            <p:cNvPr id="15" name="Pentagono 14"/>
            <p:cNvSpPr/>
            <p:nvPr/>
          </p:nvSpPr>
          <p:spPr>
            <a:xfrm>
              <a:off x="425190" y="5228354"/>
              <a:ext cx="2039439" cy="4064734"/>
            </a:xfrm>
            <a:prstGeom prst="homePlate">
              <a:avLst>
                <a:gd name="adj" fmla="val 18552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dk1"/>
                </a:solidFill>
                <a:latin typeface="Century Gothic" pitchFamily="34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04776" y="6607459"/>
              <a:ext cx="1693348" cy="1258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lnSpc>
                  <a:spcPts val="2300"/>
                </a:lnSpc>
                <a:defRPr/>
              </a:pPr>
              <a:r>
                <a:rPr lang="it-IT" b="1" cap="small" dirty="0" smtClean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SU QUALI PRINCIPI SI BASA LO SCHEMA?</a:t>
              </a: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0" y="174240"/>
            <a:ext cx="6732240" cy="781104"/>
          </a:xfrm>
          <a:prstGeom prst="rect">
            <a:avLst/>
          </a:prstGeom>
          <a:solidFill>
            <a:srgbClr val="B6322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-186640" y="364594"/>
            <a:ext cx="6486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defRPr/>
            </a:pPr>
            <a:r>
              <a:rPr lang="it-IT" sz="2000" b="1" dirty="0">
                <a:solidFill>
                  <a:schemeClr val="lt1"/>
                </a:solidFill>
                <a:latin typeface="Century Gothic" pitchFamily="34" charset="0"/>
              </a:rPr>
              <a:t>LA </a:t>
            </a:r>
            <a:r>
              <a:rPr lang="it-IT" sz="2000" b="1" dirty="0" smtClean="0">
                <a:solidFill>
                  <a:schemeClr val="lt1"/>
                </a:solidFill>
                <a:latin typeface="Century Gothic" pitchFamily="34" charset="0"/>
              </a:rPr>
              <a:t>QUALIFICAZIONE “</a:t>
            </a:r>
            <a:r>
              <a:rPr lang="it-IT" altLang="it-IT" sz="2000" b="1" dirty="0" smtClean="0">
                <a:solidFill>
                  <a:schemeClr val="lt1"/>
                </a:solidFill>
                <a:latin typeface="Century Gothic" panose="020B0502020202020204" pitchFamily="34" charset="0"/>
              </a:rPr>
              <a:t>EDILIZIA SOSTENIBILE”</a:t>
            </a:r>
            <a:endParaRPr lang="it-IT" altLang="it-IT" sz="20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0597" r="10005"/>
          <a:stretch>
            <a:fillRect/>
          </a:stretch>
        </p:blipFill>
        <p:spPr bwMode="auto">
          <a:xfrm>
            <a:off x="7092280" y="44624"/>
            <a:ext cx="1800200" cy="13508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15763</TotalTime>
  <Words>909</Words>
  <Application>Microsoft Office PowerPoint</Application>
  <PresentationFormat>Presentazione su schermo (4:3)</PresentationFormat>
  <Paragraphs>191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D'Addezio</dc:creator>
  <cp:lastModifiedBy>Antonio Romeo</cp:lastModifiedBy>
  <cp:revision>1573</cp:revision>
  <cp:lastPrinted>2016-02-17T13:16:47Z</cp:lastPrinted>
  <dcterms:created xsi:type="dcterms:W3CDTF">2015-04-28T07:34:55Z</dcterms:created>
  <dcterms:modified xsi:type="dcterms:W3CDTF">2016-02-22T10:47:36Z</dcterms:modified>
</cp:coreProperties>
</file>