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878" r:id="rId2"/>
    <p:sldId id="879" r:id="rId3"/>
    <p:sldId id="888" r:id="rId4"/>
    <p:sldId id="889" r:id="rId5"/>
    <p:sldId id="885" r:id="rId6"/>
    <p:sldId id="904" r:id="rId7"/>
    <p:sldId id="905" r:id="rId8"/>
    <p:sldId id="886" r:id="rId9"/>
    <p:sldId id="887" r:id="rId10"/>
    <p:sldId id="906" r:id="rId11"/>
    <p:sldId id="892" r:id="rId12"/>
    <p:sldId id="893" r:id="rId13"/>
    <p:sldId id="907" r:id="rId14"/>
    <p:sldId id="908" r:id="rId15"/>
    <p:sldId id="900" r:id="rId16"/>
    <p:sldId id="901" r:id="rId17"/>
    <p:sldId id="902" r:id="rId18"/>
    <p:sldId id="897" r:id="rId19"/>
    <p:sldId id="903" r:id="rId20"/>
    <p:sldId id="891" r:id="rId21"/>
    <p:sldId id="890" r:id="rId22"/>
    <p:sldId id="909" r:id="rId23"/>
    <p:sldId id="880" r:id="rId24"/>
  </p:sldIdLst>
  <p:sldSz cx="9144000" cy="6858000" type="screen4x3"/>
  <p:notesSz cx="6669088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A571"/>
    <a:srgbClr val="967E54"/>
    <a:srgbClr val="C6D99F"/>
    <a:srgbClr val="181E0C"/>
    <a:srgbClr val="DDE8C6"/>
    <a:srgbClr val="A99E67"/>
    <a:srgbClr val="C86664"/>
    <a:srgbClr val="CA6A68"/>
    <a:srgbClr val="CF7977"/>
    <a:srgbClr val="D2E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0" autoAdjust="0"/>
    <p:restoredTop sz="94872" autoAdjust="0"/>
  </p:normalViewPr>
  <p:slideViewPr>
    <p:cSldViewPr>
      <p:cViewPr varScale="1">
        <p:scale>
          <a:sx n="87" d="100"/>
          <a:sy n="87" d="100"/>
        </p:scale>
        <p:origin x="-1572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6867" y="5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9C943-FA54-4FF3-9F7C-C9E684E92F66}" type="datetimeFigureOut">
              <a:rPr lang="it-IT" smtClean="0"/>
              <a:pPr/>
              <a:t>17/02/2016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5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6867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7548B-8901-4C44-AABB-53E69E7C15E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9546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E18C2-7969-4F24-B563-4435650697A0}" type="datetimeFigureOut">
              <a:rPr lang="it-IT" smtClean="0"/>
              <a:pPr/>
              <a:t>17/02/2016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E1F2F-7CB6-4211-A9AB-9139A4FBBAA0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6053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it-IT" altLang="it-IT"/>
              <a:t>Sicurezza alimentare</a:t>
            </a: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6125"/>
            <a:ext cx="4959350" cy="37211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4" y="4715156"/>
            <a:ext cx="4890665" cy="4465264"/>
          </a:xfrm>
        </p:spPr>
        <p:txBody>
          <a:bodyPr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E1F2F-7CB6-4211-A9AB-9139A4FBBAA0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0037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419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0897C4-023E-4143-A34B-708E5EA3679B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419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0897C4-023E-4143-A34B-708E5EA3679B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419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0897C4-023E-4143-A34B-708E5EA3679B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419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0897C4-023E-4143-A34B-708E5EA3679B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419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0897C4-023E-4143-A34B-708E5EA3679B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6F4D-1C33-4D47-B593-E427FA7CC5DC}" type="datetime1">
              <a:rPr lang="it-IT" smtClean="0"/>
              <a:pPr/>
              <a:t>17/02/2016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4B54-CAC8-4792-B7A5-76189B3B73B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0071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3BA3-5094-4BA0-B6A9-BF5013E96D14}" type="datetime1">
              <a:rPr lang="it-IT" smtClean="0"/>
              <a:pPr/>
              <a:t>17/02/2016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4B54-CAC8-4792-B7A5-76189B3B73B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768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2EE61-4816-4294-8C04-A76F787377BC}" type="datetime1">
              <a:rPr lang="it-IT" smtClean="0"/>
              <a:pPr/>
              <a:t>17/02/2016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4B54-CAC8-4792-B7A5-76189B3B73B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183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6F76F-E4B1-4FA0-8933-BAE587FBB905}" type="datetime1">
              <a:rPr lang="it-IT" smtClean="0"/>
              <a:pPr/>
              <a:t>17/02/2016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4B54-CAC8-4792-B7A5-76189B3B73B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067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C794-4472-43E7-A4C2-7C8FB0029661}" type="datetime1">
              <a:rPr lang="it-IT" smtClean="0"/>
              <a:pPr/>
              <a:t>17/02/2016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4B54-CAC8-4792-B7A5-76189B3B73B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3026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CD6E-C475-4434-A73A-D7299A61BB08}" type="datetime1">
              <a:rPr lang="it-IT" smtClean="0"/>
              <a:pPr/>
              <a:t>17/02/2016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4B54-CAC8-4792-B7A5-76189B3B73B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56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BA58-D637-4502-BA87-96011FF428B0}" type="datetime1">
              <a:rPr lang="it-IT" smtClean="0"/>
              <a:pPr/>
              <a:t>17/02/2016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4B54-CAC8-4792-B7A5-76189B3B73B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454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CEFC-A1B3-40D2-A3DD-1931C99D10F8}" type="datetime1">
              <a:rPr lang="it-IT" smtClean="0"/>
              <a:pPr/>
              <a:t>17/02/2016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4B54-CAC8-4792-B7A5-76189B3B73B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192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4FEF-9142-44B9-8254-57EB69EC3347}" type="datetime1">
              <a:rPr lang="it-IT" smtClean="0"/>
              <a:pPr/>
              <a:t>17/02/2016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4B54-CAC8-4792-B7A5-76189B3B73B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237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D565-1781-4C09-8933-C0AB66C03BC0}" type="datetime1">
              <a:rPr lang="it-IT" smtClean="0"/>
              <a:pPr/>
              <a:t>17/02/2016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4B54-CAC8-4792-B7A5-76189B3B73B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9223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2E9F-DF79-4838-AE6E-AF973AB0DECC}" type="datetime1">
              <a:rPr lang="it-IT" smtClean="0"/>
              <a:pPr/>
              <a:t>17/02/2016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4B54-CAC8-4792-B7A5-76189B3B73B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5461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E5FCF-435C-4E26-B51E-FC7B45F7C330}" type="datetime1">
              <a:rPr lang="it-IT" smtClean="0"/>
              <a:pPr/>
              <a:t>17/02/2016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64B54-CAC8-4792-B7A5-76189B3B73B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261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hyperlink" Target="http://www.barillafoodservice.it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6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/>
          <p:cNvSpPr/>
          <p:nvPr/>
        </p:nvSpPr>
        <p:spPr>
          <a:xfrm>
            <a:off x="6673755" y="0"/>
            <a:ext cx="2470245" cy="6858000"/>
          </a:xfrm>
          <a:prstGeom prst="rect">
            <a:avLst/>
          </a:prstGeom>
          <a:solidFill>
            <a:schemeClr val="bg2">
              <a:lumMod val="9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           </a:t>
            </a:r>
            <a:endParaRPr lang="it-IT" dirty="0"/>
          </a:p>
        </p:txBody>
      </p:sp>
      <p:cxnSp>
        <p:nvCxnSpPr>
          <p:cNvPr id="24" name="Forma 23"/>
          <p:cNvCxnSpPr>
            <a:stCxn id="22546" idx="3"/>
            <a:endCxn id="22540" idx="1"/>
          </p:cNvCxnSpPr>
          <p:nvPr/>
        </p:nvCxnSpPr>
        <p:spPr>
          <a:xfrm flipH="1" flipV="1">
            <a:off x="7308304" y="498984"/>
            <a:ext cx="936104" cy="2461964"/>
          </a:xfrm>
          <a:prstGeom prst="bentConnector5">
            <a:avLst>
              <a:gd name="adj1" fmla="val -24420"/>
              <a:gd name="adj2" fmla="val 64290"/>
              <a:gd name="adj3" fmla="val 124420"/>
            </a:avLst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Forma 21"/>
          <p:cNvCxnSpPr>
            <a:stCxn id="22538" idx="3"/>
            <a:endCxn id="22544" idx="1"/>
          </p:cNvCxnSpPr>
          <p:nvPr/>
        </p:nvCxnSpPr>
        <p:spPr>
          <a:xfrm flipH="1" flipV="1">
            <a:off x="7164288" y="4277546"/>
            <a:ext cx="1139421" cy="1619729"/>
          </a:xfrm>
          <a:prstGeom prst="bentConnector5">
            <a:avLst>
              <a:gd name="adj1" fmla="val -20063"/>
              <a:gd name="adj2" fmla="val 55310"/>
              <a:gd name="adj3" fmla="val 120063"/>
            </a:avLst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0" name="Picture 12" descr="http://lab.osa05.it/wp-content/uploads/2015/03/facebook-blueprint-certificazione-corsi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-27384"/>
            <a:ext cx="1114662" cy="1052736"/>
          </a:xfrm>
          <a:prstGeom prst="rect">
            <a:avLst/>
          </a:prstGeom>
          <a:noFill/>
        </p:spPr>
      </p:pic>
      <p:pic>
        <p:nvPicPr>
          <p:cNvPr id="22542" name="Picture 14" descr="http://lab.osa05.it/wp-content/uploads/2015/03/facebook-blueprint-certificazione-corsi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1124744"/>
            <a:ext cx="1618062" cy="1309860"/>
          </a:xfrm>
          <a:prstGeom prst="rect">
            <a:avLst/>
          </a:prstGeom>
          <a:noFill/>
        </p:spPr>
      </p:pic>
      <p:pic>
        <p:nvPicPr>
          <p:cNvPr id="22546" name="Picture 18" descr="http://lab.osa05.it/wp-content/uploads/2015/03/facebook-blueprint-certificazione-corsi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2276872"/>
            <a:ext cx="1368152" cy="1368152"/>
          </a:xfrm>
          <a:prstGeom prst="rect">
            <a:avLst/>
          </a:prstGeom>
          <a:noFill/>
        </p:spPr>
      </p:pic>
      <p:sp>
        <p:nvSpPr>
          <p:cNvPr id="19" name="Rettangolo 18"/>
          <p:cNvSpPr/>
          <p:nvPr/>
        </p:nvSpPr>
        <p:spPr>
          <a:xfrm>
            <a:off x="-1" y="1340768"/>
            <a:ext cx="6673755" cy="55172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530" name="AutoShape 2" descr="Risultati immagini per CERTIFICAZI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Pentagono 11"/>
          <p:cNvSpPr/>
          <p:nvPr/>
        </p:nvSpPr>
        <p:spPr>
          <a:xfrm rot="10800000" flipH="1">
            <a:off x="-5448" y="4861907"/>
            <a:ext cx="2921264" cy="2023477"/>
          </a:xfrm>
          <a:prstGeom prst="homePlate">
            <a:avLst>
              <a:gd name="adj" fmla="val 20246"/>
            </a:avLst>
          </a:prstGeom>
          <a:solidFill>
            <a:schemeClr val="bg1">
              <a:alpha val="6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98608" y="4869160"/>
            <a:ext cx="22677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defRPr/>
            </a:pPr>
            <a:r>
              <a:rPr lang="it-IT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Cuneo, </a:t>
            </a:r>
          </a:p>
          <a:p>
            <a:pPr>
              <a:lnSpc>
                <a:spcPts val="2100"/>
              </a:lnSpc>
              <a:defRPr/>
            </a:pPr>
            <a:r>
              <a:rPr lang="it-IT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23 Febbraio 2016</a:t>
            </a:r>
          </a:p>
          <a:p>
            <a:pPr>
              <a:lnSpc>
                <a:spcPts val="2100"/>
              </a:lnSpc>
              <a:defRPr/>
            </a:pPr>
            <a:endParaRPr lang="it-IT" sz="1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>
              <a:lnSpc>
                <a:spcPts val="2100"/>
              </a:lnSpc>
              <a:defRPr/>
            </a:pPr>
            <a:r>
              <a:rPr lang="it-IT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Antonio Romeo</a:t>
            </a:r>
          </a:p>
        </p:txBody>
      </p:sp>
      <p:pic>
        <p:nvPicPr>
          <p:cNvPr id="20" name="Immagine 19" descr="Dintec_newlog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230095" y="5909013"/>
            <a:ext cx="1557153" cy="873299"/>
          </a:xfrm>
          <a:prstGeom prst="rect">
            <a:avLst/>
          </a:prstGeom>
        </p:spPr>
      </p:pic>
      <p:pic>
        <p:nvPicPr>
          <p:cNvPr id="22544" name="Picture 16" descr="http://lab.osa05.it/wp-content/uploads/2015/03/facebook-blueprint-certificazione-corsi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3605471"/>
            <a:ext cx="1512168" cy="1344149"/>
          </a:xfrm>
          <a:prstGeom prst="rect">
            <a:avLst/>
          </a:prstGeom>
          <a:noFill/>
        </p:spPr>
      </p:pic>
      <p:pic>
        <p:nvPicPr>
          <p:cNvPr id="22538" name="Picture 10" descr="http://lab.osa05.it/wp-content/uploads/2015/03/facebook-blueprint-certificazione-corsi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5053181"/>
            <a:ext cx="1787493" cy="1688187"/>
          </a:xfrm>
          <a:prstGeom prst="rect">
            <a:avLst/>
          </a:prstGeom>
          <a:noFill/>
        </p:spPr>
      </p:pic>
      <p:cxnSp>
        <p:nvCxnSpPr>
          <p:cNvPr id="45" name="Forma 44"/>
          <p:cNvCxnSpPr>
            <a:stCxn id="22544" idx="3"/>
          </p:cNvCxnSpPr>
          <p:nvPr/>
        </p:nvCxnSpPr>
        <p:spPr>
          <a:xfrm flipH="1" flipV="1">
            <a:off x="8172400" y="3068960"/>
            <a:ext cx="504056" cy="1208586"/>
          </a:xfrm>
          <a:prstGeom prst="bentConnector4">
            <a:avLst>
              <a:gd name="adj1" fmla="val -45352"/>
              <a:gd name="adj2" fmla="val 99259"/>
            </a:avLst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9"/>
          <p:cNvSpPr>
            <a:spLocks noChangeArrowheads="1"/>
          </p:cNvSpPr>
          <p:nvPr/>
        </p:nvSpPr>
        <p:spPr bwMode="auto">
          <a:xfrm>
            <a:off x="-18256" y="1628800"/>
            <a:ext cx="6588224" cy="284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>
              <a:lnSpc>
                <a:spcPts val="4300"/>
              </a:lnSpc>
            </a:pPr>
            <a:r>
              <a:rPr lang="it-IT" sz="36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 QUALIFICAZIONE AMBIENTALE DI PRODOTTO NEL SETTORE AGROALIMENTARE E </a:t>
            </a:r>
            <a:r>
              <a:rPr lang="it-IT" sz="3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VITIVINICOLO</a:t>
            </a:r>
            <a:endParaRPr lang="it-IT" sz="3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353" y="7936"/>
            <a:ext cx="2177656" cy="133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66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174240"/>
            <a:ext cx="8532440" cy="781104"/>
          </a:xfrm>
          <a:prstGeom prst="rect">
            <a:avLst/>
          </a:prstGeom>
          <a:solidFill>
            <a:srgbClr val="B6322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188640"/>
            <a:ext cx="85324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it-IT" sz="2400" b="1" dirty="0" smtClean="0">
                <a:solidFill>
                  <a:schemeClr val="bg1"/>
                </a:solidFill>
                <a:latin typeface="Century Gothic" pitchFamily="34" charset="0"/>
              </a:rPr>
              <a:t>                         </a:t>
            </a:r>
            <a:r>
              <a:rPr lang="it-IT" altLang="it-IT" sz="2000" b="1" dirty="0" smtClean="0">
                <a:solidFill>
                  <a:schemeClr val="bg1"/>
                </a:solidFill>
                <a:latin typeface="Century Gothic" pitchFamily="34" charset="0"/>
              </a:rPr>
              <a:t>DAP </a:t>
            </a:r>
            <a:r>
              <a:rPr lang="it-IT" altLang="it-IT" sz="2000" b="1" dirty="0">
                <a:solidFill>
                  <a:schemeClr val="bg1"/>
                </a:solidFill>
                <a:latin typeface="Century Gothic" pitchFamily="34" charset="0"/>
              </a:rPr>
              <a:t>- </a:t>
            </a:r>
            <a:r>
              <a:rPr lang="it-IT" altLang="it-IT" sz="2000" dirty="0">
                <a:solidFill>
                  <a:schemeClr val="bg1"/>
                </a:solidFill>
                <a:latin typeface="Century Gothic" pitchFamily="34" charset="0"/>
              </a:rPr>
              <a:t>Dichiarazione Ambientale di Prodotto</a:t>
            </a:r>
            <a:endParaRPr lang="it-IT" sz="2000" i="1" dirty="0">
              <a:solidFill>
                <a:schemeClr val="lt1"/>
              </a:solidFill>
              <a:latin typeface="Century Gothic" pitchFamily="34" charset="0"/>
            </a:endParaRPr>
          </a:p>
          <a:p>
            <a:pPr indent="177800"/>
            <a:r>
              <a:rPr lang="it-IT" sz="2000" b="1" dirty="0" smtClean="0">
                <a:solidFill>
                  <a:schemeClr val="bg1"/>
                </a:solidFill>
                <a:latin typeface="Century Gothic" pitchFamily="34" charset="0"/>
              </a:rPr>
              <a:t>DIFFUSIONE PER </a:t>
            </a:r>
            <a:r>
              <a:rPr lang="it-IT" sz="2000" b="1" dirty="0">
                <a:solidFill>
                  <a:schemeClr val="bg1"/>
                </a:solidFill>
                <a:latin typeface="Century Gothic" pitchFamily="34" charset="0"/>
              </a:rPr>
              <a:t>REGIONE </a:t>
            </a:r>
          </a:p>
        </p:txBody>
      </p:sp>
      <p:pic>
        <p:nvPicPr>
          <p:cNvPr id="41990" name="Picture 6" descr="http://www.sviluppoeconomico.gov.it/images/stories/recuperi/Comunicazioni/ispettoratiterritoriali/cartina-geografica-italia.gif"/>
          <p:cNvPicPr>
            <a:picLocks noChangeAspect="1" noChangeArrowheads="1"/>
          </p:cNvPicPr>
          <p:nvPr/>
        </p:nvPicPr>
        <p:blipFill>
          <a:blip r:embed="rId2" cstate="print"/>
          <a:srcRect r="1980"/>
          <a:stretch>
            <a:fillRect/>
          </a:stretch>
        </p:blipFill>
        <p:spPr bwMode="auto">
          <a:xfrm>
            <a:off x="2146369" y="2050935"/>
            <a:ext cx="3289727" cy="3898345"/>
          </a:xfrm>
          <a:prstGeom prst="rect">
            <a:avLst/>
          </a:prstGeom>
          <a:noFill/>
        </p:spPr>
      </p:pic>
      <p:cxnSp>
        <p:nvCxnSpPr>
          <p:cNvPr id="10" name="Connettore 4 9"/>
          <p:cNvCxnSpPr>
            <a:endCxn id="12" idx="1"/>
          </p:cNvCxnSpPr>
          <p:nvPr/>
        </p:nvCxnSpPr>
        <p:spPr>
          <a:xfrm flipV="1">
            <a:off x="3521122" y="2251611"/>
            <a:ext cx="1582230" cy="136747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5103352" y="2082334"/>
            <a:ext cx="40542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entury Gothic" pitchFamily="34" charset="0"/>
              </a:rPr>
              <a:t>TRENTINO ALTO ADIGE    I. </a:t>
            </a:r>
            <a:r>
              <a:rPr lang="it-IT" sz="1600" b="1" dirty="0" smtClean="0">
                <a:latin typeface="Century Gothic" pitchFamily="34" charset="0"/>
              </a:rPr>
              <a:t>3</a:t>
            </a:r>
            <a:r>
              <a:rPr lang="it-IT" sz="1600" dirty="0" smtClean="0">
                <a:latin typeface="Century Gothic" pitchFamily="34" charset="0"/>
              </a:rPr>
              <a:t>  PR/SERV</a:t>
            </a:r>
            <a:r>
              <a:rPr lang="it-IT" sz="1600" dirty="0">
                <a:latin typeface="Century Gothic" pitchFamily="34" charset="0"/>
              </a:rPr>
              <a:t>. </a:t>
            </a:r>
            <a:r>
              <a:rPr lang="it-IT" sz="1600" b="1" dirty="0" smtClean="0">
                <a:latin typeface="Century Gothic" pitchFamily="34" charset="0"/>
              </a:rPr>
              <a:t>4</a:t>
            </a:r>
            <a:endParaRPr lang="it-IT" sz="1400" dirty="0">
              <a:latin typeface="Century Gothic" pitchFamily="34" charset="0"/>
            </a:endParaRPr>
          </a:p>
        </p:txBody>
      </p:sp>
      <p:cxnSp>
        <p:nvCxnSpPr>
          <p:cNvPr id="21" name="Connettore 2 20"/>
          <p:cNvCxnSpPr/>
          <p:nvPr/>
        </p:nvCxnSpPr>
        <p:spPr>
          <a:xfrm>
            <a:off x="3630304" y="2595976"/>
            <a:ext cx="1473959" cy="92633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5148064" y="2520192"/>
            <a:ext cx="3995936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entury Gothic" pitchFamily="34" charset="0"/>
              </a:rPr>
              <a:t>VENETO            I. </a:t>
            </a:r>
            <a:r>
              <a:rPr lang="it-IT" sz="1600" b="1" dirty="0">
                <a:latin typeface="Century Gothic" pitchFamily="34" charset="0"/>
              </a:rPr>
              <a:t>14</a:t>
            </a:r>
            <a:r>
              <a:rPr lang="it-IT" sz="1600" dirty="0">
                <a:latin typeface="Century Gothic" pitchFamily="34" charset="0"/>
              </a:rPr>
              <a:t> </a:t>
            </a:r>
            <a:r>
              <a:rPr lang="it-IT" sz="1600" dirty="0" smtClean="0">
                <a:latin typeface="Century Gothic" pitchFamily="34" charset="0"/>
              </a:rPr>
              <a:t> PR/SERV</a:t>
            </a:r>
            <a:r>
              <a:rPr lang="it-IT" sz="1600" dirty="0">
                <a:latin typeface="Century Gothic" pitchFamily="34" charset="0"/>
              </a:rPr>
              <a:t>. </a:t>
            </a:r>
            <a:r>
              <a:rPr lang="it-IT" sz="1600" b="1" dirty="0">
                <a:latin typeface="Century Gothic" pitchFamily="34" charset="0"/>
              </a:rPr>
              <a:t>34</a:t>
            </a:r>
          </a:p>
        </p:txBody>
      </p:sp>
      <p:cxnSp>
        <p:nvCxnSpPr>
          <p:cNvPr id="25" name="Connettore 2 24"/>
          <p:cNvCxnSpPr>
            <a:endCxn id="27" idx="1"/>
          </p:cNvCxnSpPr>
          <p:nvPr/>
        </p:nvCxnSpPr>
        <p:spPr>
          <a:xfrm>
            <a:off x="5076056" y="4293096"/>
            <a:ext cx="481208" cy="313293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5557264" y="4437112"/>
            <a:ext cx="35867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entury Gothic" pitchFamily="34" charset="0"/>
              </a:rPr>
              <a:t>PUGLIA                 I. </a:t>
            </a:r>
            <a:r>
              <a:rPr lang="it-IT" sz="1600" b="1" dirty="0" smtClean="0">
                <a:latin typeface="Century Gothic" pitchFamily="34" charset="0"/>
              </a:rPr>
              <a:t>2</a:t>
            </a:r>
            <a:r>
              <a:rPr lang="it-IT" sz="1600" dirty="0" smtClean="0">
                <a:latin typeface="Century Gothic" pitchFamily="34" charset="0"/>
              </a:rPr>
              <a:t>    PR/SERV. </a:t>
            </a:r>
            <a:r>
              <a:rPr lang="it-IT" sz="1600" b="1" dirty="0" smtClean="0">
                <a:latin typeface="Century Gothic" pitchFamily="34" charset="0"/>
              </a:rPr>
              <a:t>2</a:t>
            </a:r>
            <a:endParaRPr lang="it-IT" sz="1600" b="1" dirty="0">
              <a:latin typeface="Century Gothic" pitchFamily="34" charset="0"/>
            </a:endParaRPr>
          </a:p>
        </p:txBody>
      </p:sp>
      <p:cxnSp>
        <p:nvCxnSpPr>
          <p:cNvPr id="28" name="Connettore 2 27"/>
          <p:cNvCxnSpPr>
            <a:endCxn id="29" idx="1"/>
          </p:cNvCxnSpPr>
          <p:nvPr/>
        </p:nvCxnSpPr>
        <p:spPr>
          <a:xfrm>
            <a:off x="3384645" y="2958649"/>
            <a:ext cx="1760561" cy="135572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5145206" y="2924944"/>
            <a:ext cx="3998794" cy="338554"/>
          </a:xfrm>
          <a:prstGeom prst="rect">
            <a:avLst/>
          </a:prstGeom>
          <a:solidFill>
            <a:srgbClr val="DDE8C6"/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entury Gothic" pitchFamily="34" charset="0"/>
              </a:rPr>
              <a:t>E. ROMAGNA  I. </a:t>
            </a:r>
            <a:r>
              <a:rPr lang="it-IT" sz="1600" b="1" dirty="0">
                <a:latin typeface="Century Gothic" pitchFamily="34" charset="0"/>
              </a:rPr>
              <a:t>15</a:t>
            </a:r>
            <a:r>
              <a:rPr lang="it-IT" sz="1600" dirty="0">
                <a:latin typeface="Century Gothic" pitchFamily="34" charset="0"/>
              </a:rPr>
              <a:t> </a:t>
            </a:r>
            <a:r>
              <a:rPr lang="it-IT" sz="1600" dirty="0" smtClean="0">
                <a:latin typeface="Century Gothic" pitchFamily="34" charset="0"/>
              </a:rPr>
              <a:t> PR/SERV</a:t>
            </a:r>
            <a:r>
              <a:rPr lang="it-IT" sz="1600" dirty="0">
                <a:latin typeface="Century Gothic" pitchFamily="34" charset="0"/>
              </a:rPr>
              <a:t>. </a:t>
            </a:r>
            <a:r>
              <a:rPr lang="it-IT" sz="1600" b="1" dirty="0">
                <a:latin typeface="Century Gothic" pitchFamily="34" charset="0"/>
              </a:rPr>
              <a:t>82</a:t>
            </a:r>
            <a:r>
              <a:rPr lang="it-IT" sz="1600" dirty="0">
                <a:latin typeface="Century Gothic" pitchFamily="34" charset="0"/>
              </a:rPr>
              <a:t> </a:t>
            </a:r>
          </a:p>
        </p:txBody>
      </p:sp>
      <p:cxnSp>
        <p:nvCxnSpPr>
          <p:cNvPr id="30" name="Connettore 2 29"/>
          <p:cNvCxnSpPr/>
          <p:nvPr/>
        </p:nvCxnSpPr>
        <p:spPr>
          <a:xfrm>
            <a:off x="3985146" y="3439236"/>
            <a:ext cx="1450950" cy="277796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5544616" y="3559670"/>
            <a:ext cx="3599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entury Gothic" pitchFamily="34" charset="0"/>
              </a:rPr>
              <a:t>MARCHE               I. </a:t>
            </a:r>
            <a:r>
              <a:rPr lang="it-IT" sz="1600" b="1" dirty="0" smtClean="0">
                <a:latin typeface="Century Gothic" pitchFamily="34" charset="0"/>
              </a:rPr>
              <a:t>1</a:t>
            </a:r>
            <a:r>
              <a:rPr lang="it-IT" sz="1600" dirty="0" smtClean="0">
                <a:latin typeface="Century Gothic" pitchFamily="34" charset="0"/>
              </a:rPr>
              <a:t>   </a:t>
            </a:r>
            <a:r>
              <a:rPr lang="it-IT" sz="1600" dirty="0">
                <a:latin typeface="Century Gothic" pitchFamily="34" charset="0"/>
              </a:rPr>
              <a:t>PR/SERV. </a:t>
            </a:r>
            <a:r>
              <a:rPr lang="it-IT" sz="1600" b="1" dirty="0" smtClean="0">
                <a:latin typeface="Century Gothic" pitchFamily="34" charset="0"/>
              </a:rPr>
              <a:t>1</a:t>
            </a:r>
            <a:endParaRPr lang="it-IT" sz="1600" b="1" dirty="0">
              <a:latin typeface="Century Gothic" pitchFamily="34" charset="0"/>
            </a:endParaRPr>
          </a:p>
        </p:txBody>
      </p:sp>
      <p:cxnSp>
        <p:nvCxnSpPr>
          <p:cNvPr id="36" name="Connettore 2 35"/>
          <p:cNvCxnSpPr/>
          <p:nvPr/>
        </p:nvCxnSpPr>
        <p:spPr>
          <a:xfrm>
            <a:off x="4139952" y="3789040"/>
            <a:ext cx="1430452" cy="373671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5514216" y="4026550"/>
            <a:ext cx="3629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entury Gothic" pitchFamily="34" charset="0"/>
              </a:rPr>
              <a:t>ABRUZZO              I. </a:t>
            </a:r>
            <a:r>
              <a:rPr lang="it-IT" sz="1600" b="1" dirty="0" smtClean="0">
                <a:latin typeface="Century Gothic" pitchFamily="34" charset="0"/>
              </a:rPr>
              <a:t>2</a:t>
            </a:r>
            <a:r>
              <a:rPr lang="it-IT" sz="1600" dirty="0" smtClean="0">
                <a:latin typeface="Century Gothic" pitchFamily="34" charset="0"/>
              </a:rPr>
              <a:t>   PR/SERV. </a:t>
            </a:r>
            <a:r>
              <a:rPr lang="it-IT" sz="1600" b="1" dirty="0" smtClean="0">
                <a:latin typeface="Century Gothic" pitchFamily="34" charset="0"/>
              </a:rPr>
              <a:t>13</a:t>
            </a:r>
            <a:endParaRPr lang="it-IT" sz="1600" b="1" dirty="0">
              <a:latin typeface="Century Gothic" pitchFamily="34" charset="0"/>
            </a:endParaRPr>
          </a:p>
        </p:txBody>
      </p:sp>
      <p:cxnSp>
        <p:nvCxnSpPr>
          <p:cNvPr id="52" name="Connettore 2 51"/>
          <p:cNvCxnSpPr>
            <a:endCxn id="53" idx="1"/>
          </p:cNvCxnSpPr>
          <p:nvPr/>
        </p:nvCxnSpPr>
        <p:spPr>
          <a:xfrm>
            <a:off x="4355976" y="5445224"/>
            <a:ext cx="1152128" cy="97269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sellaDiTesto 52"/>
          <p:cNvSpPr txBox="1"/>
          <p:nvPr/>
        </p:nvSpPr>
        <p:spPr>
          <a:xfrm>
            <a:off x="5508104" y="5373216"/>
            <a:ext cx="3629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entury Gothic" pitchFamily="34" charset="0"/>
              </a:rPr>
              <a:t>SICILIA                     I. </a:t>
            </a:r>
            <a:r>
              <a:rPr lang="it-IT" sz="1600" b="1" dirty="0" smtClean="0">
                <a:latin typeface="Century Gothic" pitchFamily="34" charset="0"/>
              </a:rPr>
              <a:t>1</a:t>
            </a:r>
            <a:r>
              <a:rPr lang="it-IT" sz="1600" dirty="0" smtClean="0">
                <a:latin typeface="Century Gothic" pitchFamily="34" charset="0"/>
              </a:rPr>
              <a:t>   </a:t>
            </a:r>
            <a:r>
              <a:rPr lang="it-IT" sz="1600" dirty="0">
                <a:latin typeface="Century Gothic" pitchFamily="34" charset="0"/>
              </a:rPr>
              <a:t>PR/SERV. </a:t>
            </a:r>
            <a:r>
              <a:rPr lang="it-IT" sz="1600" b="1" dirty="0" smtClean="0">
                <a:latin typeface="Century Gothic" pitchFamily="34" charset="0"/>
              </a:rPr>
              <a:t>1</a:t>
            </a:r>
            <a:endParaRPr lang="it-IT" sz="1600" b="1" dirty="0">
              <a:latin typeface="Century Gothic" pitchFamily="34" charset="0"/>
            </a:endParaRPr>
          </a:p>
        </p:txBody>
      </p:sp>
      <p:sp>
        <p:nvSpPr>
          <p:cNvPr id="81" name="CasellaDiTesto 80"/>
          <p:cNvSpPr txBox="1"/>
          <p:nvPr/>
        </p:nvSpPr>
        <p:spPr>
          <a:xfrm>
            <a:off x="35496" y="5400814"/>
            <a:ext cx="3007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entury Gothic" pitchFamily="34" charset="0"/>
              </a:rPr>
              <a:t>CAMPANIA      I. </a:t>
            </a:r>
            <a:r>
              <a:rPr lang="it-IT" sz="1600" b="1" dirty="0" smtClean="0">
                <a:latin typeface="Century Gothic" pitchFamily="34" charset="0"/>
              </a:rPr>
              <a:t>1</a:t>
            </a:r>
            <a:r>
              <a:rPr lang="it-IT" sz="1600" dirty="0" smtClean="0">
                <a:latin typeface="Century Gothic" pitchFamily="34" charset="0"/>
              </a:rPr>
              <a:t> PR/SERV. </a:t>
            </a:r>
            <a:r>
              <a:rPr lang="it-IT" sz="1600" b="1" dirty="0" smtClean="0">
                <a:latin typeface="Century Gothic" pitchFamily="34" charset="0"/>
              </a:rPr>
              <a:t>2</a:t>
            </a:r>
            <a:r>
              <a:rPr lang="it-IT" sz="1600" dirty="0" smtClean="0">
                <a:latin typeface="Century Gothic" pitchFamily="34" charset="0"/>
              </a:rPr>
              <a:t> </a:t>
            </a:r>
            <a:endParaRPr lang="it-IT" sz="1600" dirty="0">
              <a:latin typeface="Century Gothic" pitchFamily="34" charset="0"/>
            </a:endParaRPr>
          </a:p>
        </p:txBody>
      </p:sp>
      <p:sp>
        <p:nvSpPr>
          <p:cNvPr id="82" name="CasellaDiTesto 81"/>
          <p:cNvSpPr txBox="1"/>
          <p:nvPr/>
        </p:nvSpPr>
        <p:spPr>
          <a:xfrm>
            <a:off x="35495" y="4585198"/>
            <a:ext cx="246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entury Gothic" pitchFamily="34" charset="0"/>
              </a:rPr>
              <a:t>LAZIO      I. </a:t>
            </a:r>
            <a:r>
              <a:rPr lang="it-IT" sz="1600" b="1" dirty="0" smtClean="0">
                <a:latin typeface="Century Gothic" pitchFamily="34" charset="0"/>
              </a:rPr>
              <a:t>1</a:t>
            </a:r>
            <a:r>
              <a:rPr lang="it-IT" sz="1600" dirty="0" smtClean="0">
                <a:latin typeface="Century Gothic" pitchFamily="34" charset="0"/>
              </a:rPr>
              <a:t> PR/SERV. </a:t>
            </a:r>
            <a:r>
              <a:rPr lang="it-IT" sz="1600" b="1" dirty="0" smtClean="0">
                <a:latin typeface="Century Gothic" pitchFamily="34" charset="0"/>
              </a:rPr>
              <a:t>1</a:t>
            </a:r>
            <a:r>
              <a:rPr lang="it-IT" sz="1600" dirty="0" smtClean="0">
                <a:latin typeface="Century Gothic" pitchFamily="34" charset="0"/>
              </a:rPr>
              <a:t> </a:t>
            </a:r>
            <a:endParaRPr lang="it-IT" sz="1600" dirty="0">
              <a:latin typeface="Century Gothic" pitchFamily="34" charset="0"/>
            </a:endParaRPr>
          </a:p>
        </p:txBody>
      </p:sp>
      <p:sp>
        <p:nvSpPr>
          <p:cNvPr id="83" name="CasellaDiTesto 82"/>
          <p:cNvSpPr txBox="1"/>
          <p:nvPr/>
        </p:nvSpPr>
        <p:spPr>
          <a:xfrm>
            <a:off x="-1681" y="3363104"/>
            <a:ext cx="3013748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entury Gothic" pitchFamily="34" charset="0"/>
              </a:rPr>
              <a:t>TOSCANA</a:t>
            </a:r>
            <a:r>
              <a:rPr lang="it-IT" sz="1600" b="1" dirty="0" smtClean="0">
                <a:latin typeface="Century Gothic" pitchFamily="34" charset="0"/>
              </a:rPr>
              <a:t>  </a:t>
            </a:r>
            <a:r>
              <a:rPr lang="it-IT" sz="1600" dirty="0" smtClean="0">
                <a:latin typeface="Century Gothic" pitchFamily="34" charset="0"/>
              </a:rPr>
              <a:t>I.</a:t>
            </a:r>
            <a:r>
              <a:rPr lang="it-IT" sz="1600" b="1" dirty="0" smtClean="0">
                <a:latin typeface="Century Gothic" pitchFamily="34" charset="0"/>
              </a:rPr>
              <a:t> 3  </a:t>
            </a:r>
            <a:r>
              <a:rPr lang="it-IT" sz="1600" dirty="0" smtClean="0">
                <a:latin typeface="Century Gothic" pitchFamily="34" charset="0"/>
              </a:rPr>
              <a:t>PR/SERV</a:t>
            </a:r>
            <a:r>
              <a:rPr lang="it-IT" sz="1600" b="1" dirty="0" smtClean="0">
                <a:latin typeface="Century Gothic" pitchFamily="34" charset="0"/>
              </a:rPr>
              <a:t>.6</a:t>
            </a:r>
            <a:r>
              <a:rPr lang="it-IT" sz="1400" dirty="0" smtClean="0">
                <a:latin typeface="Century Gothic" pitchFamily="34" charset="0"/>
              </a:rPr>
              <a:t>      </a:t>
            </a:r>
            <a:endParaRPr lang="it-IT" sz="1400" dirty="0">
              <a:latin typeface="Century Gothic" pitchFamily="34" charset="0"/>
            </a:endParaRPr>
          </a:p>
        </p:txBody>
      </p:sp>
      <p:cxnSp>
        <p:nvCxnSpPr>
          <p:cNvPr id="91" name="Connettore 2 90"/>
          <p:cNvCxnSpPr>
            <a:endCxn id="83" idx="3"/>
          </p:cNvCxnSpPr>
          <p:nvPr/>
        </p:nvCxnSpPr>
        <p:spPr>
          <a:xfrm flipH="1">
            <a:off x="3012067" y="3462408"/>
            <a:ext cx="290692" cy="69973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CasellaDiTesto 95"/>
          <p:cNvSpPr txBox="1"/>
          <p:nvPr/>
        </p:nvSpPr>
        <p:spPr>
          <a:xfrm>
            <a:off x="-3" y="1954008"/>
            <a:ext cx="301206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entury Gothic" pitchFamily="34" charset="0"/>
              </a:rPr>
              <a:t>PIEMONTE</a:t>
            </a:r>
            <a:r>
              <a:rPr lang="it-IT" dirty="0" smtClean="0">
                <a:latin typeface="Century Gothic" pitchFamily="34" charset="0"/>
              </a:rPr>
              <a:t>  I. </a:t>
            </a:r>
            <a:r>
              <a:rPr lang="it-IT" b="1" dirty="0" smtClean="0">
                <a:latin typeface="Century Gothic" pitchFamily="34" charset="0"/>
              </a:rPr>
              <a:t>4 </a:t>
            </a:r>
            <a:r>
              <a:rPr lang="it-IT" dirty="0" smtClean="0">
                <a:latin typeface="Century Gothic" pitchFamily="34" charset="0"/>
              </a:rPr>
              <a:t>PR/SERV</a:t>
            </a:r>
            <a:r>
              <a:rPr lang="it-IT" dirty="0">
                <a:latin typeface="Century Gothic" pitchFamily="34" charset="0"/>
              </a:rPr>
              <a:t>. </a:t>
            </a:r>
            <a:r>
              <a:rPr lang="it-IT" b="1" dirty="0" smtClean="0">
                <a:latin typeface="Century Gothic" pitchFamily="34" charset="0"/>
              </a:rPr>
              <a:t>4</a:t>
            </a:r>
            <a:r>
              <a:rPr lang="it-IT" dirty="0" smtClean="0">
                <a:latin typeface="Century Gothic" pitchFamily="34" charset="0"/>
              </a:rPr>
              <a:t>        </a:t>
            </a:r>
          </a:p>
        </p:txBody>
      </p:sp>
      <p:cxnSp>
        <p:nvCxnSpPr>
          <p:cNvPr id="97" name="Connettore 4 96"/>
          <p:cNvCxnSpPr>
            <a:endCxn id="81" idx="3"/>
          </p:cNvCxnSpPr>
          <p:nvPr/>
        </p:nvCxnSpPr>
        <p:spPr>
          <a:xfrm rot="10800000" flipV="1">
            <a:off x="3042767" y="4285397"/>
            <a:ext cx="1338164" cy="1284694"/>
          </a:xfrm>
          <a:prstGeom prst="bentConnector3">
            <a:avLst>
              <a:gd name="adj1" fmla="val 60199"/>
            </a:avLst>
          </a:prstGeom>
          <a:ln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asellaDiTesto 106"/>
          <p:cNvSpPr txBox="1"/>
          <p:nvPr/>
        </p:nvSpPr>
        <p:spPr>
          <a:xfrm>
            <a:off x="-9216" y="1282408"/>
            <a:ext cx="341610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entury Gothic" pitchFamily="34" charset="0"/>
              </a:rPr>
              <a:t>LOMBARDIA</a:t>
            </a:r>
            <a:r>
              <a:rPr lang="it-IT" dirty="0" smtClean="0">
                <a:latin typeface="Century Gothic" pitchFamily="34" charset="0"/>
              </a:rPr>
              <a:t>    I. </a:t>
            </a:r>
            <a:r>
              <a:rPr lang="it-IT" sz="1600" b="1" dirty="0" smtClean="0">
                <a:latin typeface="Century Gothic" pitchFamily="34" charset="0"/>
              </a:rPr>
              <a:t>18</a:t>
            </a:r>
            <a:r>
              <a:rPr lang="it-IT" sz="1600" dirty="0" smtClean="0">
                <a:latin typeface="Century Gothic" pitchFamily="34" charset="0"/>
              </a:rPr>
              <a:t>  PR/SERV. </a:t>
            </a:r>
            <a:r>
              <a:rPr lang="it-IT" sz="1600" b="1" dirty="0" smtClean="0">
                <a:latin typeface="Century Gothic" pitchFamily="34" charset="0"/>
              </a:rPr>
              <a:t>31</a:t>
            </a:r>
            <a:r>
              <a:rPr lang="it-IT" sz="1600" dirty="0" smtClean="0">
                <a:latin typeface="Century Gothic" pitchFamily="34" charset="0"/>
              </a:rPr>
              <a:t> </a:t>
            </a:r>
            <a:endParaRPr lang="it-IT" sz="1600" dirty="0">
              <a:latin typeface="Century Gothic" pitchFamily="34" charset="0"/>
            </a:endParaRPr>
          </a:p>
        </p:txBody>
      </p:sp>
      <p:cxnSp>
        <p:nvCxnSpPr>
          <p:cNvPr id="108" name="Connettore 4 107"/>
          <p:cNvCxnSpPr/>
          <p:nvPr/>
        </p:nvCxnSpPr>
        <p:spPr>
          <a:xfrm rot="16200000" flipV="1">
            <a:off x="2598036" y="2052125"/>
            <a:ext cx="968630" cy="140564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ttore 4 112"/>
          <p:cNvCxnSpPr>
            <a:endCxn id="96" idx="2"/>
          </p:cNvCxnSpPr>
          <p:nvPr/>
        </p:nvCxnSpPr>
        <p:spPr>
          <a:xfrm rot="10800000">
            <a:off x="1506033" y="2323341"/>
            <a:ext cx="1087047" cy="474453"/>
          </a:xfrm>
          <a:prstGeom prst="bentConnector2">
            <a:avLst/>
          </a:prstGeom>
          <a:ln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ttore 4 130"/>
          <p:cNvCxnSpPr/>
          <p:nvPr/>
        </p:nvCxnSpPr>
        <p:spPr>
          <a:xfrm rot="10800000" flipV="1">
            <a:off x="2501184" y="3603009"/>
            <a:ext cx="1265598" cy="43078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CasellaDiTesto 137"/>
          <p:cNvSpPr txBox="1"/>
          <p:nvPr/>
        </p:nvSpPr>
        <p:spPr>
          <a:xfrm>
            <a:off x="-9880" y="3822448"/>
            <a:ext cx="2682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entury Gothic" pitchFamily="34" charset="0"/>
              </a:rPr>
              <a:t>UMBRIA    I. </a:t>
            </a:r>
            <a:r>
              <a:rPr lang="it-IT" sz="1600" b="1" dirty="0" smtClean="0">
                <a:latin typeface="Century Gothic" pitchFamily="34" charset="0"/>
              </a:rPr>
              <a:t>1</a:t>
            </a:r>
            <a:r>
              <a:rPr lang="it-IT" sz="1600" dirty="0" smtClean="0">
                <a:latin typeface="Century Gothic" pitchFamily="34" charset="0"/>
              </a:rPr>
              <a:t> PR/SERV. </a:t>
            </a:r>
            <a:r>
              <a:rPr lang="it-IT" sz="1600" b="1" dirty="0" smtClean="0">
                <a:latin typeface="Century Gothic" pitchFamily="34" charset="0"/>
              </a:rPr>
              <a:t>6</a:t>
            </a:r>
            <a:r>
              <a:rPr lang="it-IT" sz="1600" dirty="0" smtClean="0">
                <a:latin typeface="Century Gothic" pitchFamily="34" charset="0"/>
              </a:rPr>
              <a:t> </a:t>
            </a:r>
            <a:endParaRPr lang="it-IT" sz="1600" dirty="0">
              <a:latin typeface="Century Gothic" pitchFamily="34" charset="0"/>
            </a:endParaRPr>
          </a:p>
        </p:txBody>
      </p:sp>
      <p:sp>
        <p:nvSpPr>
          <p:cNvPr id="152" name="Rettangolo 151"/>
          <p:cNvSpPr/>
          <p:nvPr/>
        </p:nvSpPr>
        <p:spPr>
          <a:xfrm>
            <a:off x="90087" y="6392361"/>
            <a:ext cx="7434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>
                <a:latin typeface="Century Gothic" pitchFamily="34" charset="0"/>
              </a:rPr>
              <a:t>Fonte: Elaborazione Dintec su dati «</a:t>
            </a:r>
            <a:r>
              <a:rPr lang="it-IT" sz="1200" dirty="0" err="1" smtClean="0">
                <a:latin typeface="Century Gothic" pitchFamily="34" charset="0"/>
              </a:rPr>
              <a:t>Swedish</a:t>
            </a:r>
            <a:r>
              <a:rPr lang="it-IT" sz="1200" dirty="0" smtClean="0">
                <a:latin typeface="Century Gothic" pitchFamily="34" charset="0"/>
              </a:rPr>
              <a:t> </a:t>
            </a:r>
            <a:r>
              <a:rPr lang="it-IT" sz="1200" dirty="0" err="1" smtClean="0">
                <a:latin typeface="Century Gothic" pitchFamily="34" charset="0"/>
              </a:rPr>
              <a:t>Environmental</a:t>
            </a:r>
            <a:r>
              <a:rPr lang="it-IT" sz="1200" dirty="0" smtClean="0">
                <a:latin typeface="Century Gothic" pitchFamily="34" charset="0"/>
              </a:rPr>
              <a:t> Management </a:t>
            </a:r>
            <a:r>
              <a:rPr lang="it-IT" sz="1200" dirty="0" err="1" smtClean="0">
                <a:latin typeface="Century Gothic" pitchFamily="34" charset="0"/>
              </a:rPr>
              <a:t>Council</a:t>
            </a:r>
            <a:r>
              <a:rPr lang="it-IT" sz="1200" dirty="0" smtClean="0">
                <a:latin typeface="Century Gothic" pitchFamily="34" charset="0"/>
              </a:rPr>
              <a:t>».</a:t>
            </a:r>
          </a:p>
          <a:p>
            <a:r>
              <a:rPr lang="it-IT" sz="1200" dirty="0" smtClean="0">
                <a:latin typeface="Century Gothic" pitchFamily="34" charset="0"/>
              </a:rPr>
              <a:t>            Dati aggiornati a Luglio 2015</a:t>
            </a:r>
          </a:p>
        </p:txBody>
      </p:sp>
      <p:cxnSp>
        <p:nvCxnSpPr>
          <p:cNvPr id="164" name="Connettore 1 163"/>
          <p:cNvCxnSpPr/>
          <p:nvPr/>
        </p:nvCxnSpPr>
        <p:spPr>
          <a:xfrm>
            <a:off x="179512" y="6381328"/>
            <a:ext cx="73448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entagono 44"/>
          <p:cNvSpPr/>
          <p:nvPr/>
        </p:nvSpPr>
        <p:spPr>
          <a:xfrm rot="16200000">
            <a:off x="8182112" y="6300172"/>
            <a:ext cx="648071" cy="484632"/>
          </a:xfrm>
          <a:prstGeom prst="homePlate">
            <a:avLst>
              <a:gd name="adj" fmla="val 3310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4B54-CAC8-4792-B7A5-76189B3B73BD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71" name="CasellaDiTesto 70"/>
          <p:cNvSpPr txBox="1"/>
          <p:nvPr/>
        </p:nvSpPr>
        <p:spPr>
          <a:xfrm>
            <a:off x="179511" y="6093296"/>
            <a:ext cx="7171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Legenda: </a:t>
            </a:r>
            <a:r>
              <a:rPr lang="it-IT" sz="1400" b="1" dirty="0" smtClean="0"/>
              <a:t>I</a:t>
            </a:r>
            <a:r>
              <a:rPr lang="it-IT" sz="1400" dirty="0" smtClean="0"/>
              <a:t> = n° imprese  con prodotti certificati  </a:t>
            </a:r>
            <a:r>
              <a:rPr lang="it-IT" sz="1400" b="1" dirty="0" smtClean="0"/>
              <a:t>PR/SERV. </a:t>
            </a:r>
            <a:r>
              <a:rPr lang="it-IT" sz="1400" dirty="0" smtClean="0"/>
              <a:t>= prodotti e servizi certificati EPD</a:t>
            </a:r>
            <a:endParaRPr lang="it-IT" sz="1400" dirty="0"/>
          </a:p>
        </p:txBody>
      </p:sp>
      <p:sp>
        <p:nvSpPr>
          <p:cNvPr id="74" name="Esplosione 2 73"/>
          <p:cNvSpPr/>
          <p:nvPr/>
        </p:nvSpPr>
        <p:spPr>
          <a:xfrm>
            <a:off x="3275856" y="521534"/>
            <a:ext cx="6048672" cy="1683330"/>
          </a:xfrm>
          <a:prstGeom prst="irregularSeal2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   </a:t>
            </a:r>
            <a:r>
              <a:rPr lang="it-IT" sz="2000" b="1" dirty="0" smtClean="0">
                <a:solidFill>
                  <a:srgbClr val="181E0C"/>
                </a:solidFill>
              </a:rPr>
              <a:t>ITALIA</a:t>
            </a:r>
          </a:p>
          <a:p>
            <a:pPr algn="ctr"/>
            <a:r>
              <a:rPr lang="it-IT" sz="1600" dirty="0" smtClean="0">
                <a:solidFill>
                  <a:srgbClr val="181E0C"/>
                </a:solidFill>
              </a:rPr>
              <a:t>Tot. IMPRESE: </a:t>
            </a:r>
            <a:r>
              <a:rPr lang="it-IT" sz="2000" b="1" dirty="0" smtClean="0">
                <a:solidFill>
                  <a:srgbClr val="181E0C"/>
                </a:solidFill>
              </a:rPr>
              <a:t>67</a:t>
            </a:r>
            <a:endParaRPr lang="it-IT" sz="1600" b="1" dirty="0" smtClean="0">
              <a:solidFill>
                <a:srgbClr val="181E0C"/>
              </a:solidFill>
            </a:endParaRPr>
          </a:p>
          <a:p>
            <a:pPr algn="ctr"/>
            <a:r>
              <a:rPr lang="it-IT" sz="1600" dirty="0" smtClean="0">
                <a:solidFill>
                  <a:srgbClr val="181E0C"/>
                </a:solidFill>
              </a:rPr>
              <a:t>Tot. PRODOTTI/SERVIZI: </a:t>
            </a:r>
            <a:r>
              <a:rPr lang="it-IT" sz="2000" b="1" dirty="0" smtClean="0">
                <a:solidFill>
                  <a:srgbClr val="181E0C"/>
                </a:solidFill>
              </a:rPr>
              <a:t>187</a:t>
            </a:r>
            <a:endParaRPr lang="it-IT" sz="2000" b="1" dirty="0">
              <a:solidFill>
                <a:srgbClr val="181E0C"/>
              </a:solidFill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29" y="113396"/>
            <a:ext cx="1965215" cy="47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Connettore 4 40"/>
          <p:cNvCxnSpPr>
            <a:endCxn id="82" idx="3"/>
          </p:cNvCxnSpPr>
          <p:nvPr/>
        </p:nvCxnSpPr>
        <p:spPr>
          <a:xfrm rot="10800000" flipV="1">
            <a:off x="2501184" y="3971499"/>
            <a:ext cx="1402077" cy="782976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29028"/>
            <a:ext cx="9144000" cy="613734"/>
          </a:xfrm>
          <a:prstGeom prst="rect">
            <a:avLst/>
          </a:prstGeom>
          <a:solidFill>
            <a:srgbClr val="B63228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grpSp>
        <p:nvGrpSpPr>
          <p:cNvPr id="2" name="Gruppo 24"/>
          <p:cNvGrpSpPr/>
          <p:nvPr/>
        </p:nvGrpSpPr>
        <p:grpSpPr>
          <a:xfrm>
            <a:off x="107504" y="640083"/>
            <a:ext cx="8954608" cy="3853967"/>
            <a:chOff x="379241" y="230019"/>
            <a:chExt cx="8575677" cy="4885437"/>
          </a:xfrm>
        </p:grpSpPr>
        <p:sp>
          <p:nvSpPr>
            <p:cNvPr id="20" name="Rettangolo 19"/>
            <p:cNvSpPr/>
            <p:nvPr/>
          </p:nvSpPr>
          <p:spPr>
            <a:xfrm>
              <a:off x="1197309" y="230019"/>
              <a:ext cx="7757609" cy="48854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entury Gothic" pitchFamily="34" charset="0"/>
              </a:endParaRPr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1703928" y="311043"/>
              <a:ext cx="7198710" cy="47988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600" dirty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La Dichiarazione Ambientale di Prodotto (oppure EPD  - </a:t>
              </a:r>
              <a:r>
                <a:rPr lang="it-IT" sz="1600" dirty="0" err="1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Environmental</a:t>
              </a:r>
              <a:r>
                <a:rPr lang="it-IT" sz="1600" dirty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 Product </a:t>
              </a:r>
              <a:r>
                <a:rPr lang="it-IT" sz="1600" dirty="0" err="1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Declaration</a:t>
              </a:r>
              <a:r>
                <a:rPr lang="it-IT" sz="1600" dirty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), è una </a:t>
              </a:r>
              <a:r>
                <a:rPr lang="it-IT" sz="1600" b="1" dirty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carta di identità ambientale</a:t>
              </a:r>
              <a:r>
                <a:rPr lang="it-IT" sz="1600" dirty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 che, attraverso una specifica etichetta che accompagna il prodotto, </a:t>
              </a:r>
              <a:r>
                <a:rPr lang="it-IT" sz="1600" b="1" dirty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fornisce informazioni tecniche relative al profilo ambientale del prodotto</a:t>
              </a:r>
              <a:r>
                <a:rPr lang="it-IT" sz="1600" dirty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 (consumo di acqua, immissioni di CO</a:t>
              </a:r>
              <a:r>
                <a:rPr lang="it-IT" sz="1600" baseline="-25000" dirty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2</a:t>
              </a:r>
              <a:r>
                <a:rPr lang="it-IT" sz="1600" dirty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, produzione di rifiuti, ecc</a:t>
              </a:r>
              <a:r>
                <a:rPr lang="it-IT" sz="1600" dirty="0" smtClean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.) e permette il confronto tra prodotti equivalenti.</a:t>
              </a:r>
              <a:endParaRPr lang="it-IT" sz="1600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endParaRP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600" dirty="0" smtClean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Tra le </a:t>
              </a:r>
              <a:r>
                <a:rPr lang="it-IT" sz="1600" dirty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principali categorie di prodotti previste dall’ “International EPD System®” (sistema che supporta e rilascia alle organizzazioni l’etichetta DAP) </a:t>
              </a:r>
              <a:r>
                <a:rPr lang="it-IT" sz="1600" dirty="0" smtClean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rammentiamo:</a:t>
              </a:r>
              <a:endParaRPr lang="it-IT" sz="1600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endParaRPr>
            </a:p>
            <a:p>
              <a:pPr marL="620713" lvl="0" indent="-257175" algn="just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1600" dirty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prodotti dell’agricoltura, silvicoltura e pesca,</a:t>
              </a:r>
            </a:p>
            <a:p>
              <a:pPr marL="620713" lvl="0" indent="-257175" algn="just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1600" dirty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energia,</a:t>
              </a:r>
            </a:p>
            <a:p>
              <a:pPr marL="620713" lvl="0" indent="-257175" algn="just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1600" dirty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cibo e bevande,</a:t>
              </a:r>
            </a:p>
            <a:p>
              <a:pPr marL="620713" lvl="0" indent="-257175" algn="just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1600" dirty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tessile e prodotti in cuoio,</a:t>
              </a:r>
            </a:p>
            <a:p>
              <a:pPr marL="620713" lvl="0" indent="-257175" algn="just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1600" dirty="0" smtClean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servizi</a:t>
              </a:r>
              <a:r>
                <a:rPr lang="it-IT" sz="1600" dirty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,</a:t>
              </a:r>
            </a:p>
            <a:p>
              <a:pPr marL="620713" lvl="0" indent="-257175" algn="just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1600" dirty="0" smtClean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ecc.</a:t>
              </a:r>
              <a:endParaRPr lang="it-IT" sz="1600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7" name="Pentagono 6"/>
            <p:cNvSpPr/>
            <p:nvPr/>
          </p:nvSpPr>
          <p:spPr>
            <a:xfrm>
              <a:off x="392312" y="249045"/>
              <a:ext cx="1337757" cy="4844120"/>
            </a:xfrm>
            <a:prstGeom prst="homePlate">
              <a:avLst>
                <a:gd name="adj" fmla="val 32193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latin typeface="Century Gothic" pitchFamily="34" charset="0"/>
              </a:endParaRPr>
            </a:p>
          </p:txBody>
        </p:sp>
        <p:sp>
          <p:nvSpPr>
            <p:cNvPr id="9" name="Rettangolo 8"/>
            <p:cNvSpPr/>
            <p:nvPr/>
          </p:nvSpPr>
          <p:spPr>
            <a:xfrm>
              <a:off x="379241" y="2487436"/>
              <a:ext cx="1103373" cy="393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b="1" cap="small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COSA È </a:t>
              </a:r>
            </a:p>
          </p:txBody>
        </p:sp>
      </p:grpSp>
      <p:sp>
        <p:nvSpPr>
          <p:cNvPr id="23" name="Rettangolo 22"/>
          <p:cNvSpPr/>
          <p:nvPr/>
        </p:nvSpPr>
        <p:spPr>
          <a:xfrm>
            <a:off x="-108520" y="-69"/>
            <a:ext cx="9252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it-IT" altLang="it-IT" sz="2400" b="1" dirty="0" smtClean="0">
                <a:solidFill>
                  <a:schemeClr val="bg1"/>
                </a:solidFill>
                <a:latin typeface="Century Gothic" pitchFamily="34" charset="0"/>
              </a:rPr>
              <a:t>                           DAP </a:t>
            </a:r>
            <a:r>
              <a:rPr lang="it-IT" altLang="it-IT" sz="2400" b="1" dirty="0">
                <a:solidFill>
                  <a:schemeClr val="bg1"/>
                </a:solidFill>
                <a:latin typeface="Century Gothic" pitchFamily="34" charset="0"/>
              </a:rPr>
              <a:t>- </a:t>
            </a:r>
            <a:r>
              <a:rPr lang="it-IT" altLang="it-IT" sz="2400" dirty="0">
                <a:solidFill>
                  <a:schemeClr val="bg1"/>
                </a:solidFill>
                <a:latin typeface="Century Gothic" pitchFamily="34" charset="0"/>
              </a:rPr>
              <a:t>Dichiarazione Ambientale di Prodotto</a:t>
            </a:r>
            <a:endParaRPr lang="it-IT" i="1" dirty="0">
              <a:solidFill>
                <a:schemeClr val="lt1"/>
              </a:solidFill>
              <a:latin typeface="Century Gothic" pitchFamily="34" charset="0"/>
            </a:endParaRPr>
          </a:p>
        </p:txBody>
      </p:sp>
      <p:grpSp>
        <p:nvGrpSpPr>
          <p:cNvPr id="16" name="Gruppo 23"/>
          <p:cNvGrpSpPr/>
          <p:nvPr/>
        </p:nvGrpSpPr>
        <p:grpSpPr>
          <a:xfrm>
            <a:off x="93885" y="4005064"/>
            <a:ext cx="8956656" cy="2504028"/>
            <a:chOff x="472561" y="3767774"/>
            <a:chExt cx="8339701" cy="1542319"/>
          </a:xfrm>
        </p:grpSpPr>
        <p:sp>
          <p:nvSpPr>
            <p:cNvPr id="18" name="Rettangolo 17"/>
            <p:cNvSpPr/>
            <p:nvPr/>
          </p:nvSpPr>
          <p:spPr>
            <a:xfrm>
              <a:off x="1214619" y="4111920"/>
              <a:ext cx="7595711" cy="119817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entury Gothic" pitchFamily="34" charset="0"/>
              </a:endParaRPr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2475558" y="3767774"/>
              <a:ext cx="633670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40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22" name="Pentagono 21"/>
            <p:cNvSpPr/>
            <p:nvPr/>
          </p:nvSpPr>
          <p:spPr>
            <a:xfrm>
              <a:off x="498204" y="4123098"/>
              <a:ext cx="1387223" cy="1186993"/>
            </a:xfrm>
            <a:prstGeom prst="homePlate">
              <a:avLst>
                <a:gd name="adj" fmla="val 361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dk1"/>
                </a:solidFill>
                <a:latin typeface="Century Gothic" pitchFamily="34" charset="0"/>
              </a:endParaRPr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472561" y="4388706"/>
              <a:ext cx="1328224" cy="507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1" cap="small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I PRINCIPALI CONTENUTI</a:t>
              </a:r>
            </a:p>
          </p:txBody>
        </p:sp>
      </p:grpSp>
      <p:sp>
        <p:nvSpPr>
          <p:cNvPr id="4" name="Rettangolo 3"/>
          <p:cNvSpPr/>
          <p:nvPr/>
        </p:nvSpPr>
        <p:spPr>
          <a:xfrm>
            <a:off x="1557820" y="4586352"/>
            <a:ext cx="75042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500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La DAP presuppone un progetto di LCA (Life </a:t>
            </a:r>
            <a:r>
              <a:rPr lang="it-IT" sz="1500" dirty="0" err="1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Cycle</a:t>
            </a:r>
            <a:r>
              <a:rPr lang="it-IT" sz="1500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it-IT" sz="1500" dirty="0" err="1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Assessment</a:t>
            </a:r>
            <a:r>
              <a:rPr lang="it-IT" sz="1500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, metodologia che permette di misurare i potenziali impatti ambientali dell’intero ciclo di vita del prodotto, dalla coltivazione al consumo fino allo smaltimento) basato su specifiche regole tecniche denominate «Product </a:t>
            </a:r>
            <a:r>
              <a:rPr lang="it-IT" sz="1500" dirty="0" err="1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Category</a:t>
            </a:r>
            <a:r>
              <a:rPr lang="it-IT" sz="1500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it-IT" sz="1500" dirty="0" err="1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Rules</a:t>
            </a:r>
            <a:r>
              <a:rPr lang="it-IT" sz="1500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 – PCR». Essa prevede una verifica e convalida da parte di organismi terzi accreditati ed è soggetta a riesame periodico</a:t>
            </a:r>
            <a:r>
              <a:rPr lang="it-IT" sz="150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. </a:t>
            </a:r>
            <a:r>
              <a:rPr lang="it-IT" sz="1500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Non è uno strumento selettivo in quanto non fissa livelli minimi per accedervi ma vuole presentare in forma sintetica le informazioni ambientali significative relative al prodotto</a:t>
            </a:r>
            <a:r>
              <a:rPr lang="it-IT" sz="150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.</a:t>
            </a:r>
            <a:endParaRPr lang="it-IT" sz="1500" dirty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8" y="6255"/>
            <a:ext cx="2253247" cy="54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entagono 16"/>
          <p:cNvSpPr/>
          <p:nvPr/>
        </p:nvSpPr>
        <p:spPr>
          <a:xfrm rot="16200000">
            <a:off x="8570170" y="6345605"/>
            <a:ext cx="557204" cy="484632"/>
          </a:xfrm>
          <a:prstGeom prst="homePlate">
            <a:avLst>
              <a:gd name="adj" fmla="val 3310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numero diapositiva 2"/>
          <p:cNvSpPr txBox="1">
            <a:spLocks/>
          </p:cNvSpPr>
          <p:nvPr/>
        </p:nvSpPr>
        <p:spPr>
          <a:xfrm>
            <a:off x="8649160" y="6465579"/>
            <a:ext cx="467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DDB30-B1D5-4A88-B281-BF95E85E10D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31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magine 48" descr="Immagin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548680"/>
            <a:ext cx="4248472" cy="3593523"/>
          </a:xfrm>
          <a:prstGeom prst="rect">
            <a:avLst/>
          </a:prstGeom>
        </p:spPr>
      </p:pic>
      <p:sp>
        <p:nvSpPr>
          <p:cNvPr id="35" name="Pentagono 34"/>
          <p:cNvSpPr/>
          <p:nvPr/>
        </p:nvSpPr>
        <p:spPr>
          <a:xfrm rot="16200000">
            <a:off x="8182112" y="6300172"/>
            <a:ext cx="648071" cy="484632"/>
          </a:xfrm>
          <a:prstGeom prst="homePlate">
            <a:avLst>
              <a:gd name="adj" fmla="val 3310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AutoShape 20"/>
          <p:cNvSpPr>
            <a:spLocks noChangeArrowheads="1"/>
          </p:cNvSpPr>
          <p:nvPr/>
        </p:nvSpPr>
        <p:spPr bwMode="auto">
          <a:xfrm>
            <a:off x="4258519" y="4917479"/>
            <a:ext cx="485775" cy="288032"/>
          </a:xfrm>
          <a:prstGeom prst="downArrow">
            <a:avLst>
              <a:gd name="adj1" fmla="val 50000"/>
              <a:gd name="adj2" fmla="val 47149"/>
            </a:avLst>
          </a:prstGeom>
          <a:solidFill>
            <a:schemeClr val="accent3">
              <a:lumMod val="75000"/>
            </a:schemeClr>
          </a:solidFill>
          <a:ln w="3175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eaVert"/>
          <a:lstStyle>
            <a:lvl1pPr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" name="Rettangolo 1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B63228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5146" y="470165"/>
            <a:ext cx="8731696" cy="55686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40000"/>
              </a:lnSpc>
              <a:buClr>
                <a:srgbClr val="990000"/>
              </a:buClr>
              <a:buNone/>
            </a:pPr>
            <a:endParaRPr lang="it-IT" altLang="it-IT" sz="1800" dirty="0">
              <a:solidFill>
                <a:srgbClr val="C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45146" y="1124744"/>
            <a:ext cx="8731696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buClr>
                <a:srgbClr val="990000"/>
              </a:buClr>
            </a:pPr>
            <a:r>
              <a:rPr lang="it-IT" altLang="it-IT" dirty="0" smtClean="0">
                <a:latin typeface="Verdana" pitchFamily="34" charset="0"/>
                <a:cs typeface="Times New Roman" pitchFamily="18" charset="0"/>
              </a:rPr>
              <a:t> </a:t>
            </a:r>
            <a:endParaRPr lang="it-IT" altLang="it-IT" dirty="0">
              <a:latin typeface="Verdana" pitchFamily="34" charset="0"/>
              <a:cs typeface="Times New Roman" pitchFamily="18" charset="0"/>
            </a:endParaRPr>
          </a:p>
          <a:p>
            <a:pPr algn="just">
              <a:lnSpc>
                <a:spcPct val="140000"/>
              </a:lnSpc>
              <a:buClr>
                <a:srgbClr val="990000"/>
              </a:buClr>
            </a:pPr>
            <a:endParaRPr lang="it-IT" altLang="it-IT" b="1" dirty="0">
              <a:solidFill>
                <a:srgbClr val="C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200" y="546770"/>
            <a:ext cx="8229600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9pPr>
          </a:lstStyle>
          <a:p>
            <a:pPr algn="ctr" eaLnBrk="1" hangingPunct="1"/>
            <a:endParaRPr lang="it-IT" altLang="it-IT" sz="2400" b="1" i="1" dirty="0">
              <a:solidFill>
                <a:srgbClr val="C00000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067872" y="980728"/>
            <a:ext cx="1752600" cy="8239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rnd">
            <a:solidFill>
              <a:srgbClr val="4E6128"/>
            </a:solidFill>
            <a:prstDash val="sysDot"/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it-IT" altLang="it-IT" b="1" i="1" dirty="0">
                <a:solidFill>
                  <a:srgbClr val="333333"/>
                </a:solidFill>
              </a:rPr>
              <a:t>Approvazione </a:t>
            </a:r>
          </a:p>
          <a:p>
            <a:pPr algn="ctr" eaLnBrk="1" hangingPunct="1">
              <a:spcAft>
                <a:spcPts val="1000"/>
              </a:spcAft>
            </a:pPr>
            <a:r>
              <a:rPr lang="it-IT" altLang="it-IT" b="1" i="1" dirty="0">
                <a:solidFill>
                  <a:srgbClr val="333333"/>
                </a:solidFill>
              </a:rPr>
              <a:t>PCR</a:t>
            </a:r>
            <a:endParaRPr lang="it-IT" altLang="it-IT" dirty="0">
              <a:solidFill>
                <a:srgbClr val="333333"/>
              </a:solidFill>
            </a:endParaRPr>
          </a:p>
        </p:txBody>
      </p:sp>
      <p:cxnSp>
        <p:nvCxnSpPr>
          <p:cNvPr id="12" name="AutoShape 8"/>
          <p:cNvCxnSpPr>
            <a:cxnSpLocks noChangeShapeType="1"/>
          </p:cNvCxnSpPr>
          <p:nvPr/>
        </p:nvCxnSpPr>
        <p:spPr bwMode="auto">
          <a:xfrm>
            <a:off x="7952110" y="1817341"/>
            <a:ext cx="0" cy="2714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72201" y="4173757"/>
            <a:ext cx="8964295" cy="830647"/>
            <a:chOff x="-1104" y="10555"/>
            <a:chExt cx="14117" cy="2023"/>
          </a:xfrm>
        </p:grpSpPr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-1104" y="10583"/>
              <a:ext cx="14117" cy="199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4E6128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>
              <a:lvl1pPr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2006" y="10555"/>
              <a:ext cx="8059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it-IT" altLang="it-IT" sz="1600" b="1" dirty="0" smtClean="0">
                  <a:solidFill>
                    <a:srgbClr val="333333"/>
                  </a:solidFill>
                </a:rPr>
                <a:t>INFORMAZIONI AMBIENTALI AGGIUNTIVE</a:t>
              </a:r>
              <a:endParaRPr lang="it-IT" altLang="it-IT" sz="2000" dirty="0">
                <a:solidFill>
                  <a:srgbClr val="333333"/>
                </a:solidFill>
              </a:endParaRP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1900" y="11661"/>
              <a:ext cx="7938" cy="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it-IT" altLang="it-IT" sz="1600" b="1" dirty="0" smtClean="0">
                  <a:solidFill>
                    <a:srgbClr val="333333"/>
                  </a:solidFill>
                </a:rPr>
                <a:t>FORMALIZZAZIONE DELLA COMUNICAZIONE</a:t>
              </a:r>
              <a:endParaRPr lang="it-IT" altLang="it-IT" sz="2000" dirty="0">
                <a:solidFill>
                  <a:srgbClr val="333333"/>
                </a:solidFill>
              </a:endParaRP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5415" y="10919"/>
              <a:ext cx="765" cy="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it-IT" altLang="it-IT" sz="2400" b="1" dirty="0">
                  <a:solidFill>
                    <a:srgbClr val="76923C"/>
                  </a:solidFill>
                  <a:latin typeface="Calibri" pitchFamily="34" charset="0"/>
                </a:rPr>
                <a:t>+</a:t>
              </a:r>
              <a:endParaRPr lang="it-IT" altLang="it-IT" dirty="0"/>
            </a:p>
          </p:txBody>
        </p:sp>
      </p:grpSp>
      <p:grpSp>
        <p:nvGrpSpPr>
          <p:cNvPr id="44" name="Gruppo 43"/>
          <p:cNvGrpSpPr/>
          <p:nvPr/>
        </p:nvGrpSpPr>
        <p:grpSpPr>
          <a:xfrm>
            <a:off x="107504" y="908721"/>
            <a:ext cx="2448272" cy="2811942"/>
            <a:chOff x="467544" y="908721"/>
            <a:chExt cx="2388558" cy="2811942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467544" y="908721"/>
              <a:ext cx="2388558" cy="2811942"/>
            </a:xfrm>
            <a:prstGeom prst="roundRect">
              <a:avLst>
                <a:gd name="adj" fmla="val 8761"/>
              </a:avLst>
            </a:prstGeom>
            <a:noFill/>
            <a:ln w="31750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 rot="16200000">
              <a:off x="21297" y="2003040"/>
              <a:ext cx="1533846" cy="64135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it-IT" altLang="it-IT" sz="3200" b="1" dirty="0">
                  <a:solidFill>
                    <a:srgbClr val="4F6228"/>
                  </a:solidFill>
                </a:rPr>
                <a:t>LCA</a:t>
              </a:r>
              <a:endParaRPr lang="it-IT" altLang="it-IT" sz="2400" b="1" dirty="0">
                <a:solidFill>
                  <a:srgbClr val="4F6228"/>
                </a:solidFill>
                <a:latin typeface="Times New Roman" pitchFamily="18" charset="0"/>
              </a:endParaRPr>
            </a:p>
            <a:p>
              <a:pPr eaLnBrk="1" hangingPunct="1"/>
              <a:endParaRPr lang="it-IT" altLang="it-IT" dirty="0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125092" y="980728"/>
              <a:ext cx="1574700" cy="560388"/>
            </a:xfrm>
            <a:prstGeom prst="rect">
              <a:avLst/>
            </a:prstGeom>
            <a:solidFill>
              <a:srgbClr val="9BBB59"/>
            </a:solidFill>
            <a:ln w="3810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it-IT" altLang="it-IT" sz="1400" dirty="0">
                  <a:solidFill>
                    <a:srgbClr val="333333"/>
                  </a:solidFill>
                </a:rPr>
                <a:t>Definizione obiettivi e campo di applicazione</a:t>
              </a: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1112392" y="1677070"/>
              <a:ext cx="1587400" cy="640461"/>
            </a:xfrm>
            <a:prstGeom prst="rect">
              <a:avLst/>
            </a:prstGeom>
            <a:solidFill>
              <a:srgbClr val="9BBB59"/>
            </a:solidFill>
            <a:ln w="3810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it-IT" altLang="it-IT" sz="1400" dirty="0">
                  <a:solidFill>
                    <a:srgbClr val="333333"/>
                  </a:solidFill>
                </a:rPr>
                <a:t>Analisi di inventario</a:t>
              </a:r>
            </a:p>
            <a:p>
              <a:pPr algn="ctr" eaLnBrk="1" hangingPunct="1">
                <a:lnSpc>
                  <a:spcPts val="1200"/>
                </a:lnSpc>
              </a:pPr>
              <a:r>
                <a:rPr lang="it-IT" altLang="it-IT" sz="1400" dirty="0">
                  <a:solidFill>
                    <a:srgbClr val="333333"/>
                  </a:solidFill>
                </a:rPr>
                <a:t>Flussi di materiali ed energia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112392" y="2412125"/>
              <a:ext cx="1587400" cy="519642"/>
            </a:xfrm>
            <a:prstGeom prst="rect">
              <a:avLst/>
            </a:prstGeom>
            <a:solidFill>
              <a:srgbClr val="9BBB59"/>
            </a:solidFill>
            <a:ln w="3810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it-IT" altLang="it-IT" sz="1400" dirty="0">
                  <a:solidFill>
                    <a:srgbClr val="333333"/>
                  </a:solidFill>
                </a:rPr>
                <a:t>Elaborazione dei dati</a:t>
              </a:r>
            </a:p>
            <a:p>
              <a:pPr algn="ctr" eaLnBrk="1" hangingPunct="1">
                <a:lnSpc>
                  <a:spcPts val="1200"/>
                </a:lnSpc>
              </a:pPr>
              <a:r>
                <a:rPr lang="it-IT" altLang="it-IT" sz="1400" dirty="0">
                  <a:solidFill>
                    <a:srgbClr val="333333"/>
                  </a:solidFill>
                </a:rPr>
                <a:t>Valutazione impatti</a:t>
              </a: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1112392" y="3085183"/>
              <a:ext cx="1587400" cy="560387"/>
            </a:xfrm>
            <a:prstGeom prst="rect">
              <a:avLst/>
            </a:prstGeom>
            <a:solidFill>
              <a:srgbClr val="9BBB59"/>
            </a:solidFill>
            <a:ln w="3810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lnSpc>
                  <a:spcPts val="1400"/>
                </a:lnSpc>
              </a:pPr>
              <a:r>
                <a:rPr lang="it-IT" altLang="it-IT" sz="1400" dirty="0">
                  <a:solidFill>
                    <a:srgbClr val="333333"/>
                  </a:solidFill>
                </a:rPr>
                <a:t>Interpretazione </a:t>
              </a:r>
              <a:endParaRPr lang="it-IT" altLang="it-IT" sz="1400" dirty="0" smtClean="0">
                <a:solidFill>
                  <a:srgbClr val="333333"/>
                </a:solidFill>
              </a:endParaRPr>
            </a:p>
            <a:p>
              <a:pPr algn="ctr" eaLnBrk="1" hangingPunct="1">
                <a:lnSpc>
                  <a:spcPts val="1400"/>
                </a:lnSpc>
              </a:pPr>
              <a:r>
                <a:rPr lang="it-IT" altLang="it-IT" sz="1400" dirty="0" smtClean="0">
                  <a:solidFill>
                    <a:srgbClr val="333333"/>
                  </a:solidFill>
                </a:rPr>
                <a:t>dei </a:t>
              </a:r>
              <a:r>
                <a:rPr lang="it-IT" altLang="it-IT" sz="1400" dirty="0">
                  <a:solidFill>
                    <a:srgbClr val="333333"/>
                  </a:solidFill>
                </a:rPr>
                <a:t>risultati</a:t>
              </a:r>
            </a:p>
          </p:txBody>
        </p:sp>
        <p:cxnSp>
          <p:nvCxnSpPr>
            <p:cNvPr id="24" name="AutoShape 8"/>
            <p:cNvCxnSpPr>
              <a:cxnSpLocks noChangeShapeType="1"/>
            </p:cNvCxnSpPr>
            <p:nvPr/>
          </p:nvCxnSpPr>
          <p:spPr bwMode="auto">
            <a:xfrm flipH="1">
              <a:off x="1872578" y="1551658"/>
              <a:ext cx="0" cy="153987"/>
            </a:xfrm>
            <a:prstGeom prst="straightConnector1">
              <a:avLst/>
            </a:prstGeom>
            <a:noFill/>
            <a:ln w="9525">
              <a:solidFill>
                <a:srgbClr val="181E0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8"/>
            <p:cNvCxnSpPr>
              <a:cxnSpLocks noChangeShapeType="1"/>
            </p:cNvCxnSpPr>
            <p:nvPr/>
          </p:nvCxnSpPr>
          <p:spPr bwMode="auto">
            <a:xfrm flipH="1">
              <a:off x="1886867" y="2259683"/>
              <a:ext cx="0" cy="152400"/>
            </a:xfrm>
            <a:prstGeom prst="straightConnector1">
              <a:avLst/>
            </a:prstGeom>
            <a:noFill/>
            <a:ln w="9525">
              <a:solidFill>
                <a:srgbClr val="181E0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8"/>
            <p:cNvCxnSpPr>
              <a:cxnSpLocks noChangeShapeType="1"/>
            </p:cNvCxnSpPr>
            <p:nvPr/>
          </p:nvCxnSpPr>
          <p:spPr bwMode="auto">
            <a:xfrm flipH="1">
              <a:off x="1894803" y="2932783"/>
              <a:ext cx="0" cy="152400"/>
            </a:xfrm>
            <a:prstGeom prst="straightConnector1">
              <a:avLst/>
            </a:prstGeom>
            <a:noFill/>
            <a:ln w="9525">
              <a:solidFill>
                <a:srgbClr val="181E0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8" name="AutoShape 24"/>
          <p:cNvCxnSpPr>
            <a:cxnSpLocks noChangeShapeType="1"/>
            <a:stCxn id="9" idx="2"/>
          </p:cNvCxnSpPr>
          <p:nvPr/>
        </p:nvCxnSpPr>
        <p:spPr bwMode="auto">
          <a:xfrm flipH="1">
            <a:off x="7596337" y="3719166"/>
            <a:ext cx="330278" cy="501922"/>
          </a:xfrm>
          <a:prstGeom prst="straightConnector1">
            <a:avLst/>
          </a:prstGeom>
          <a:noFill/>
          <a:ln w="57150">
            <a:solidFill>
              <a:srgbClr val="4E612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0" name="AutoShape 23"/>
          <p:cNvSpPr>
            <a:spLocks noChangeArrowheads="1"/>
          </p:cNvSpPr>
          <p:nvPr/>
        </p:nvSpPr>
        <p:spPr bwMode="auto">
          <a:xfrm>
            <a:off x="3466753" y="6413326"/>
            <a:ext cx="2041351" cy="4000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4E6128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it-IT" altLang="it-IT" sz="1600" b="1" dirty="0" smtClean="0">
                <a:solidFill>
                  <a:srgbClr val="333333"/>
                </a:solidFill>
              </a:rPr>
              <a:t>REGISTRAZIONE</a:t>
            </a:r>
            <a:endParaRPr lang="it-IT" altLang="it-IT" dirty="0">
              <a:solidFill>
                <a:srgbClr val="333333"/>
              </a:solidFill>
            </a:endParaRPr>
          </a:p>
        </p:txBody>
      </p:sp>
      <p:sp>
        <p:nvSpPr>
          <p:cNvPr id="32" name="AutoShape 20"/>
          <p:cNvSpPr>
            <a:spLocks noChangeArrowheads="1"/>
          </p:cNvSpPr>
          <p:nvPr/>
        </p:nvSpPr>
        <p:spPr bwMode="auto">
          <a:xfrm>
            <a:off x="4283968" y="6135828"/>
            <a:ext cx="485775" cy="288032"/>
          </a:xfrm>
          <a:prstGeom prst="downArrow">
            <a:avLst>
              <a:gd name="adj1" fmla="val 50000"/>
              <a:gd name="adj2" fmla="val 47149"/>
            </a:avLst>
          </a:prstGeom>
          <a:solidFill>
            <a:schemeClr val="accent3">
              <a:lumMod val="75000"/>
            </a:schemeClr>
          </a:solidFill>
          <a:ln w="3175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eaVert"/>
          <a:lstStyle>
            <a:lvl1pPr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4B54-CAC8-4792-B7A5-76189B3B73BD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3905647" y="5128601"/>
            <a:ext cx="1162050" cy="4369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it-IT" altLang="it-IT" sz="2400" b="1" i="1" dirty="0">
                <a:solidFill>
                  <a:srgbClr val="4F6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</a:t>
            </a:r>
            <a:endParaRPr lang="it-IT" alt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>
            <a:off x="3433936" y="5831930"/>
            <a:ext cx="2127895" cy="30968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4E6128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it-IT" altLang="it-IT" sz="1600" b="1" dirty="0" smtClean="0">
                <a:solidFill>
                  <a:srgbClr val="333333"/>
                </a:solidFill>
              </a:rPr>
              <a:t>CONVALIDA </a:t>
            </a:r>
            <a:endParaRPr lang="it-IT" altLang="it-IT" dirty="0">
              <a:solidFill>
                <a:srgbClr val="333333"/>
              </a:solidFill>
            </a:endParaRPr>
          </a:p>
        </p:txBody>
      </p:sp>
      <p:sp>
        <p:nvSpPr>
          <p:cNvPr id="37" name="AutoShape 20"/>
          <p:cNvSpPr>
            <a:spLocks noChangeArrowheads="1"/>
          </p:cNvSpPr>
          <p:nvPr/>
        </p:nvSpPr>
        <p:spPr bwMode="auto">
          <a:xfrm>
            <a:off x="4283968" y="5546708"/>
            <a:ext cx="485775" cy="288032"/>
          </a:xfrm>
          <a:prstGeom prst="downArrow">
            <a:avLst>
              <a:gd name="adj1" fmla="val 50000"/>
              <a:gd name="adj2" fmla="val 47149"/>
            </a:avLst>
          </a:prstGeom>
          <a:solidFill>
            <a:schemeClr val="accent3">
              <a:lumMod val="75000"/>
            </a:schemeClr>
          </a:solidFill>
          <a:ln w="3175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eaVert"/>
          <a:lstStyle>
            <a:lvl1pPr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7116990" y="2109441"/>
            <a:ext cx="1619250" cy="16097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4E6128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endParaRPr lang="it-IT" altLang="it-IT" sz="2400" b="1" i="1">
              <a:solidFill>
                <a:srgbClr val="00B050"/>
              </a:solidFill>
              <a:latin typeface="Times New Roman" pitchFamily="18" charset="0"/>
            </a:endParaRPr>
          </a:p>
          <a:p>
            <a:pPr algn="ctr" eaLnBrk="1" hangingPunct="1">
              <a:spcAft>
                <a:spcPts val="1000"/>
              </a:spcAft>
            </a:pPr>
            <a:r>
              <a:rPr lang="it-IT" altLang="it-IT" sz="2400" b="1" i="1">
                <a:solidFill>
                  <a:srgbClr val="4F6228"/>
                </a:solidFill>
              </a:rPr>
              <a:t>PCR</a:t>
            </a:r>
            <a:endParaRPr lang="it-IT" altLang="it-IT" sz="2400" b="1" i="1">
              <a:solidFill>
                <a:srgbClr val="4F6228"/>
              </a:solidFill>
              <a:latin typeface="Times New Roman" pitchFamily="18" charset="0"/>
            </a:endParaRPr>
          </a:p>
          <a:p>
            <a:pPr eaLnBrk="1" hangingPunct="1"/>
            <a:endParaRPr lang="it-IT" altLang="it-IT"/>
          </a:p>
        </p:txBody>
      </p:sp>
      <p:cxnSp>
        <p:nvCxnSpPr>
          <p:cNvPr id="27" name="AutoShape 24"/>
          <p:cNvCxnSpPr>
            <a:cxnSpLocks noChangeShapeType="1"/>
            <a:stCxn id="8" idx="2"/>
          </p:cNvCxnSpPr>
          <p:nvPr/>
        </p:nvCxnSpPr>
        <p:spPr bwMode="auto">
          <a:xfrm>
            <a:off x="1331640" y="3720663"/>
            <a:ext cx="360040" cy="500425"/>
          </a:xfrm>
          <a:prstGeom prst="straightConnector1">
            <a:avLst/>
          </a:prstGeom>
          <a:noFill/>
          <a:ln w="57150">
            <a:solidFill>
              <a:srgbClr val="4E612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1" name="Rettangolo 40"/>
          <p:cNvSpPr/>
          <p:nvPr/>
        </p:nvSpPr>
        <p:spPr>
          <a:xfrm>
            <a:off x="-108520" y="-69"/>
            <a:ext cx="9252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it-IT" altLang="it-IT" sz="2400" b="1" dirty="0" smtClean="0">
                <a:solidFill>
                  <a:schemeClr val="bg1"/>
                </a:solidFill>
                <a:latin typeface="Century Gothic" pitchFamily="34" charset="0"/>
              </a:rPr>
              <a:t>                            DAP </a:t>
            </a:r>
            <a:r>
              <a:rPr lang="it-IT" altLang="it-IT" sz="2400" b="1" dirty="0">
                <a:solidFill>
                  <a:schemeClr val="bg1"/>
                </a:solidFill>
                <a:latin typeface="Century Gothic" pitchFamily="34" charset="0"/>
              </a:rPr>
              <a:t>- </a:t>
            </a:r>
            <a:r>
              <a:rPr lang="it-IT" altLang="it-IT" sz="2400" dirty="0">
                <a:solidFill>
                  <a:schemeClr val="bg1"/>
                </a:solidFill>
                <a:latin typeface="Century Gothic" pitchFamily="34" charset="0"/>
              </a:rPr>
              <a:t>Dichiarazione Ambientale di Prodotto</a:t>
            </a:r>
            <a:endParaRPr lang="it-IT" i="1" dirty="0">
              <a:solidFill>
                <a:schemeClr val="lt1"/>
              </a:solidFill>
              <a:latin typeface="Century Gothic" pitchFamily="34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0" y="2281"/>
            <a:ext cx="2253247" cy="54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71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23"/>
          <p:cNvSpPr/>
          <p:nvPr/>
        </p:nvSpPr>
        <p:spPr>
          <a:xfrm>
            <a:off x="179512" y="1124744"/>
            <a:ext cx="8712968" cy="5472608"/>
          </a:xfrm>
          <a:prstGeom prst="rect">
            <a:avLst/>
          </a:prstGeom>
          <a:noFill/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B63228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-108520" y="47500"/>
            <a:ext cx="9361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588" indent="177800"/>
            <a:r>
              <a:rPr lang="en-US" sz="2400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IMPRESE CHE HANNO REALIZZATO UNA DAP</a:t>
            </a:r>
            <a:endParaRPr lang="en-US" sz="2400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5146" y="470165"/>
            <a:ext cx="8731696" cy="55686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40000"/>
              </a:lnSpc>
              <a:buClr>
                <a:srgbClr val="990000"/>
              </a:buClr>
              <a:buNone/>
            </a:pPr>
            <a:endParaRPr lang="it-IT" altLang="it-IT" sz="1800" dirty="0">
              <a:solidFill>
                <a:srgbClr val="C00000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4102" name="Picture 6" descr="http://granarolo.it/wp-content/uploads/sites/2/2015/03/Latte_AQ1-300x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28663"/>
            <a:ext cx="1656184" cy="2995051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usilli_141 - 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344">
            <a:off x="5181003" y="3718812"/>
            <a:ext cx="1739165" cy="268483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tangolo con angoli arrotondati sullo stesso lato 15"/>
          <p:cNvSpPr/>
          <p:nvPr/>
        </p:nvSpPr>
        <p:spPr>
          <a:xfrm>
            <a:off x="300940" y="709447"/>
            <a:ext cx="4017739" cy="406088"/>
          </a:xfrm>
          <a:prstGeom prst="round2Same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latin typeface="Century Gothic" panose="020B0502020202020204" pitchFamily="34" charset="0"/>
              </a:rPr>
              <a:t>Esempi di prodotti certificati DAP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7490" cy="54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S-EP-00264_image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015">
            <a:off x="3968956" y="1520078"/>
            <a:ext cx="799042" cy="229492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1.bp.blogspot.com/_5iAx0aNFuYo/RmBpy1r_72I/AAAAAAAAAPA/CH8rPkjYZ2I/s320/lambrusco_biologico_graspaross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23303">
            <a:off x="278813" y="1455105"/>
            <a:ext cx="1168790" cy="28770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4106" name="Picture 10" descr="Ferrarelle mineral wat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815">
            <a:off x="523617" y="4390391"/>
            <a:ext cx="2880320" cy="2251989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-P-00223_image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48">
            <a:off x="4997795" y="803837"/>
            <a:ext cx="3666778" cy="224181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S-P-00410_imag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6289">
            <a:off x="3531216" y="3803964"/>
            <a:ext cx="1382638" cy="261315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pd226_image1_Barilla_Tarallucc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9569">
            <a:off x="7137816" y="3659791"/>
            <a:ext cx="1767458" cy="2452596"/>
          </a:xfrm>
          <a:prstGeom prst="rect">
            <a:avLst/>
          </a:prstGeom>
          <a:noFill/>
          <a:ln>
            <a:solidFill>
              <a:srgbClr val="C6D99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entagono 17"/>
          <p:cNvSpPr/>
          <p:nvPr/>
        </p:nvSpPr>
        <p:spPr>
          <a:xfrm rot="16200000">
            <a:off x="8182112" y="6300172"/>
            <a:ext cx="648071" cy="484632"/>
          </a:xfrm>
          <a:prstGeom prst="homePlate">
            <a:avLst>
              <a:gd name="adj" fmla="val 3310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956376" y="6381328"/>
            <a:ext cx="720080" cy="288032"/>
          </a:xfrm>
        </p:spPr>
        <p:txBody>
          <a:bodyPr/>
          <a:lstStyle/>
          <a:p>
            <a:fld id="{DEC64B54-CAC8-4792-B7A5-76189B3B73BD}" type="slidenum">
              <a:rPr lang="it-IT" smtClean="0"/>
              <a:pPr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759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o 7"/>
          <p:cNvSpPr/>
          <p:nvPr/>
        </p:nvSpPr>
        <p:spPr>
          <a:xfrm rot="16200000">
            <a:off x="8182112" y="6300172"/>
            <a:ext cx="648071" cy="484632"/>
          </a:xfrm>
          <a:prstGeom prst="homePlate">
            <a:avLst>
              <a:gd name="adj" fmla="val 3310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4B54-CAC8-4792-B7A5-76189B3B73BD}" type="slidenum">
              <a:rPr lang="it-IT" smtClean="0"/>
              <a:pPr/>
              <a:t>14</a:t>
            </a:fld>
            <a:endParaRPr lang="it-I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53" y="764704"/>
            <a:ext cx="6091791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B63228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-108520" y="47500"/>
            <a:ext cx="9361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588" indent="177800"/>
            <a:r>
              <a:rPr lang="en-US" sz="2400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IMPRESE CHE HANNO REALIZZATO UNA DAP</a:t>
            </a:r>
            <a:endParaRPr lang="en-US" sz="2400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7490" cy="54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://media3.barillagroup.com/bpp/export/sites/foodservice.barilla/img/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105" y="605432"/>
            <a:ext cx="1095375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9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entagono 84"/>
          <p:cNvSpPr/>
          <p:nvPr/>
        </p:nvSpPr>
        <p:spPr>
          <a:xfrm rot="16200000">
            <a:off x="8234697" y="6291648"/>
            <a:ext cx="648071" cy="484632"/>
          </a:xfrm>
          <a:prstGeom prst="homePlate">
            <a:avLst>
              <a:gd name="adj" fmla="val 3310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12304" y="548680"/>
            <a:ext cx="8731696" cy="55686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40000"/>
              </a:lnSpc>
              <a:buClr>
                <a:srgbClr val="990000"/>
              </a:buClr>
              <a:buNone/>
            </a:pPr>
            <a:endParaRPr lang="it-IT" altLang="it-IT" sz="1800" dirty="0">
              <a:solidFill>
                <a:srgbClr val="C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4B54-CAC8-4792-B7A5-76189B3B73BD}" type="slidenum">
              <a:rPr lang="it-IT" smtClean="0"/>
              <a:pPr/>
              <a:t>15</a:t>
            </a:fld>
            <a:endParaRPr lang="it-IT" dirty="0"/>
          </a:p>
        </p:txBody>
      </p:sp>
      <p:grpSp>
        <p:nvGrpSpPr>
          <p:cNvPr id="45" name="Gruppo 44"/>
          <p:cNvGrpSpPr/>
          <p:nvPr/>
        </p:nvGrpSpPr>
        <p:grpSpPr>
          <a:xfrm>
            <a:off x="-1" y="174240"/>
            <a:ext cx="8960021" cy="781104"/>
            <a:chOff x="0" y="174240"/>
            <a:chExt cx="8532440" cy="781104"/>
          </a:xfrm>
        </p:grpSpPr>
        <p:sp>
          <p:nvSpPr>
            <p:cNvPr id="2" name="Rettangolo 1"/>
            <p:cNvSpPr/>
            <p:nvPr/>
          </p:nvSpPr>
          <p:spPr>
            <a:xfrm>
              <a:off x="0" y="174240"/>
              <a:ext cx="8532440" cy="781104"/>
            </a:xfrm>
            <a:prstGeom prst="rect">
              <a:avLst/>
            </a:prstGeom>
            <a:solidFill>
              <a:srgbClr val="B6322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0" y="262389"/>
              <a:ext cx="8460432" cy="646331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it-IT" sz="2000" b="1" dirty="0" smtClean="0">
                  <a:solidFill>
                    <a:schemeClr val="lt1"/>
                  </a:solidFill>
                  <a:latin typeface="Century Gothic" pitchFamily="34" charset="0"/>
                </a:rPr>
                <a:t>LA QUALIFICAZIONE DEL SISTEMA CAMERALE “GREEN CARE”: PERCHÉ?</a:t>
              </a:r>
              <a:endParaRPr lang="it-IT" altLang="it-IT" sz="2000" b="1" dirty="0">
                <a:solidFill>
                  <a:schemeClr val="lt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7" name="Gruppo 36"/>
          <p:cNvGrpSpPr/>
          <p:nvPr/>
        </p:nvGrpSpPr>
        <p:grpSpPr>
          <a:xfrm>
            <a:off x="-36513" y="1412776"/>
            <a:ext cx="3960441" cy="3816424"/>
            <a:chOff x="-252536" y="1556792"/>
            <a:chExt cx="3456384" cy="3456384"/>
          </a:xfrm>
        </p:grpSpPr>
        <p:sp>
          <p:nvSpPr>
            <p:cNvPr id="16" name="Corda 15"/>
            <p:cNvSpPr/>
            <p:nvPr/>
          </p:nvSpPr>
          <p:spPr>
            <a:xfrm flipH="1">
              <a:off x="-252536" y="1556792"/>
              <a:ext cx="3456384" cy="3456384"/>
            </a:xfrm>
            <a:prstGeom prst="chord">
              <a:avLst>
                <a:gd name="adj1" fmla="val 520436"/>
                <a:gd name="adj2" fmla="val 289118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42000">
                  <a:schemeClr val="bg1">
                    <a:lumMod val="85000"/>
                  </a:schemeClr>
                </a:gs>
                <a:gs pos="84000">
                  <a:schemeClr val="bg1">
                    <a:lumMod val="95000"/>
                  </a:schemeClr>
                </a:gs>
                <a:gs pos="84000">
                  <a:schemeClr val="bg1">
                    <a:lumMod val="95000"/>
                    <a:alpha val="44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80011" y="2535014"/>
              <a:ext cx="2809620" cy="1226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>
                  <a:solidFill>
                    <a:srgbClr val="C00000"/>
                  </a:solidFill>
                  <a:latin typeface="Century Gothic" pitchFamily="34" charset="0"/>
                </a:rPr>
                <a:t>PRINCIPALI </a:t>
              </a:r>
            </a:p>
            <a:p>
              <a:pPr algn="ctr"/>
              <a:r>
                <a:rPr lang="it-IT" sz="2800" b="1" dirty="0" smtClean="0">
                  <a:solidFill>
                    <a:srgbClr val="C00000"/>
                  </a:solidFill>
                  <a:latin typeface="Century Gothic" pitchFamily="34" charset="0"/>
                </a:rPr>
                <a:t>MOTIVAZIONI </a:t>
              </a:r>
            </a:p>
            <a:p>
              <a:pPr algn="ctr"/>
              <a:r>
                <a:rPr lang="it-IT" dirty="0" smtClean="0">
                  <a:solidFill>
                    <a:srgbClr val="C00000"/>
                  </a:solidFill>
                  <a:latin typeface="Century Gothic" pitchFamily="34" charset="0"/>
                </a:rPr>
                <a:t>CHE HANNO SPINTO IL SISTEMA CAMERALE </a:t>
              </a:r>
            </a:p>
          </p:txBody>
        </p:sp>
      </p:grpSp>
      <p:sp>
        <p:nvSpPr>
          <p:cNvPr id="86" name="Rettangolo 85"/>
          <p:cNvSpPr/>
          <p:nvPr/>
        </p:nvSpPr>
        <p:spPr>
          <a:xfrm rot="333093">
            <a:off x="3624468" y="2637406"/>
            <a:ext cx="5303328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indent="-342900"/>
            <a:r>
              <a:rPr lang="it-IT" b="1" dirty="0" smtClean="0">
                <a:solidFill>
                  <a:schemeClr val="bg1"/>
                </a:solidFill>
                <a:latin typeface="Century Gothic" pitchFamily="34" charset="0"/>
              </a:rPr>
              <a:t>DIFFICOLTÀ DELLE PMI AD ACCEDERE AGLI STRUMENTI DI CERTIFICAZIONE AMBIENTALI «TRADIZIONALI»</a:t>
            </a:r>
            <a:endParaRPr lang="it-IT" sz="14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2843808" y="3976314"/>
            <a:ext cx="612068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indent="-342900"/>
            <a:r>
              <a:rPr lang="it-IT" b="1" dirty="0" smtClean="0">
                <a:solidFill>
                  <a:schemeClr val="bg1"/>
                </a:solidFill>
                <a:latin typeface="Century Gothic" pitchFamily="34" charset="0"/>
              </a:rPr>
              <a:t>COSTO ELEVATO DELLE CERTIFICAZIONI AMBIENTALI </a:t>
            </a:r>
            <a:r>
              <a:rPr lang="it-IT" b="1" dirty="0">
                <a:solidFill>
                  <a:schemeClr val="bg1"/>
                </a:solidFill>
                <a:latin typeface="Century Gothic" pitchFamily="34" charset="0"/>
              </a:rPr>
              <a:t>«TRADIZIONALI»</a:t>
            </a:r>
            <a:endParaRPr lang="it-IT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 rot="271359">
            <a:off x="1607030" y="5135132"/>
            <a:ext cx="7156499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indent="-342900"/>
            <a:r>
              <a:rPr lang="it-IT" b="1" dirty="0" smtClean="0">
                <a:solidFill>
                  <a:schemeClr val="bg1"/>
                </a:solidFill>
                <a:latin typeface="Century Gothic" pitchFamily="34" charset="0"/>
              </a:rPr>
              <a:t>DOTARE LE PMI DI UNO STRUMENTO DI RAZIONALIZZAZIONE  DEI CONSUMI E DELLE RISORSE AMBIENTALI ED ENERGETICHE</a:t>
            </a:r>
          </a:p>
        </p:txBody>
      </p:sp>
      <p:sp>
        <p:nvSpPr>
          <p:cNvPr id="11" name="CasellaDiTesto 10"/>
          <p:cNvSpPr txBox="1"/>
          <p:nvPr/>
        </p:nvSpPr>
        <p:spPr>
          <a:xfrm rot="21321979">
            <a:off x="2548646" y="1309294"/>
            <a:ext cx="6148942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indent="-342900"/>
            <a:r>
              <a:rPr lang="it-IT" b="1" dirty="0" smtClean="0">
                <a:solidFill>
                  <a:schemeClr val="bg1"/>
                </a:solidFill>
                <a:latin typeface="Century Gothic" pitchFamily="34" charset="0"/>
              </a:rPr>
              <a:t>DOTARE LE PMI DI STRUMENTI DI “ATTRATTIVITÀ” VERSO I MERCATI</a:t>
            </a:r>
          </a:p>
        </p:txBody>
      </p:sp>
    </p:spTree>
    <p:extLst>
      <p:ext uri="{BB962C8B-B14F-4D97-AF65-F5344CB8AC3E}">
        <p14:creationId xmlns:p14="http://schemas.microsoft.com/office/powerpoint/2010/main" val="166953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entagono 22"/>
          <p:cNvSpPr/>
          <p:nvPr/>
        </p:nvSpPr>
        <p:spPr>
          <a:xfrm rot="16200000">
            <a:off x="8528504" y="6300172"/>
            <a:ext cx="648071" cy="484632"/>
          </a:xfrm>
          <a:prstGeom prst="homePlate">
            <a:avLst>
              <a:gd name="adj" fmla="val 3310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numero diapositiva 2"/>
          <p:cNvSpPr txBox="1">
            <a:spLocks/>
          </p:cNvSpPr>
          <p:nvPr/>
        </p:nvSpPr>
        <p:spPr>
          <a:xfrm>
            <a:off x="8604448" y="6309320"/>
            <a:ext cx="467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DDB30-B1D5-4A88-B281-BF95E85E10D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uppo 22"/>
          <p:cNvGrpSpPr/>
          <p:nvPr/>
        </p:nvGrpSpPr>
        <p:grpSpPr>
          <a:xfrm>
            <a:off x="395536" y="1340769"/>
            <a:ext cx="8424936" cy="1872208"/>
            <a:chOff x="438838" y="5033552"/>
            <a:chExt cx="8424936" cy="2739181"/>
          </a:xfrm>
        </p:grpSpPr>
        <p:sp>
          <p:nvSpPr>
            <p:cNvPr id="22" name="Rettangolo 21"/>
            <p:cNvSpPr/>
            <p:nvPr/>
          </p:nvSpPr>
          <p:spPr>
            <a:xfrm>
              <a:off x="1158918" y="5033552"/>
              <a:ext cx="7704856" cy="269291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entury Gothic" pitchFamily="34" charset="0"/>
              </a:endParaRPr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2599078" y="5138902"/>
              <a:ext cx="6192688" cy="24804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500"/>
                </a:lnSpc>
                <a:defRPr/>
              </a:pPr>
              <a:r>
                <a:rPr lang="it-IT" dirty="0" smtClean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“</a:t>
              </a:r>
              <a:r>
                <a:rPr lang="it-IT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Green Care</a:t>
              </a:r>
              <a:r>
                <a:rPr lang="it-IT" dirty="0" smtClean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”, </a:t>
              </a:r>
              <a:r>
                <a:rPr lang="it-IT" dirty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sistema di qualificazione ad adesione volontaria messo a punto dalle Camere di commercio, risponde alle esigenze delle imprese di distinguere sul mercato i prodotti realizzati con </a:t>
              </a:r>
              <a:r>
                <a:rPr lang="it-IT" b="1" dirty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cicli produttivi sostenibili a basso impatto ambientale.</a:t>
              </a:r>
            </a:p>
          </p:txBody>
        </p:sp>
        <p:sp>
          <p:nvSpPr>
            <p:cNvPr id="15" name="Pentagono 14"/>
            <p:cNvSpPr/>
            <p:nvPr/>
          </p:nvSpPr>
          <p:spPr>
            <a:xfrm>
              <a:off x="438838" y="5033554"/>
              <a:ext cx="2115528" cy="2739179"/>
            </a:xfrm>
            <a:prstGeom prst="homePlate">
              <a:avLst>
                <a:gd name="adj" fmla="val 43795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dk1"/>
                </a:solidFill>
                <a:latin typeface="Century Gothic" pitchFamily="34" charset="0"/>
              </a:endParaRPr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541922" y="5981728"/>
              <a:ext cx="1693348" cy="464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1" cap="small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CHE COSA È?</a:t>
              </a:r>
            </a:p>
          </p:txBody>
        </p:sp>
      </p:grpSp>
      <p:sp>
        <p:nvSpPr>
          <p:cNvPr id="11" name="Rettangolo 10"/>
          <p:cNvSpPr/>
          <p:nvPr/>
        </p:nvSpPr>
        <p:spPr>
          <a:xfrm>
            <a:off x="0" y="-29029"/>
            <a:ext cx="9144000" cy="866823"/>
          </a:xfrm>
          <a:prstGeom prst="rect">
            <a:avLst/>
          </a:prstGeom>
          <a:solidFill>
            <a:srgbClr val="B63228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-36512" y="159596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defRPr/>
            </a:pPr>
            <a:r>
              <a:rPr lang="it-IT" sz="2800" b="1" dirty="0">
                <a:solidFill>
                  <a:schemeClr val="lt1"/>
                </a:solidFill>
                <a:latin typeface="Century Gothic" pitchFamily="34" charset="0"/>
              </a:rPr>
              <a:t>LA </a:t>
            </a:r>
            <a:r>
              <a:rPr lang="it-IT" sz="2800" b="1" dirty="0" smtClean="0">
                <a:solidFill>
                  <a:schemeClr val="lt1"/>
                </a:solidFill>
                <a:latin typeface="Century Gothic" pitchFamily="34" charset="0"/>
              </a:rPr>
              <a:t>QUALIFICAZIONE </a:t>
            </a:r>
            <a:r>
              <a:rPr lang="it-IT" altLang="it-IT" sz="2800" b="1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«GREEN CARE</a:t>
            </a:r>
            <a:r>
              <a:rPr lang="it-IT" altLang="it-IT" sz="2800" b="1" dirty="0">
                <a:solidFill>
                  <a:schemeClr val="lt1"/>
                </a:solidFill>
                <a:latin typeface="Century Gothic" panose="020B0502020202020204" pitchFamily="34" charset="0"/>
              </a:rPr>
              <a:t>»</a:t>
            </a:r>
          </a:p>
        </p:txBody>
      </p:sp>
      <p:pic>
        <p:nvPicPr>
          <p:cNvPr id="13" name="Immagin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496" y="14730"/>
            <a:ext cx="2305118" cy="823064"/>
          </a:xfrm>
          <a:prstGeom prst="rect">
            <a:avLst/>
          </a:prstGeom>
        </p:spPr>
      </p:pic>
      <p:grpSp>
        <p:nvGrpSpPr>
          <p:cNvPr id="14" name="Gruppo 22"/>
          <p:cNvGrpSpPr/>
          <p:nvPr/>
        </p:nvGrpSpPr>
        <p:grpSpPr>
          <a:xfrm>
            <a:off x="362140" y="3479822"/>
            <a:ext cx="8458332" cy="2397450"/>
            <a:chOff x="405442" y="5033550"/>
            <a:chExt cx="8458332" cy="3507651"/>
          </a:xfrm>
        </p:grpSpPr>
        <p:sp>
          <p:nvSpPr>
            <p:cNvPr id="17" name="Rettangolo 16"/>
            <p:cNvSpPr/>
            <p:nvPr/>
          </p:nvSpPr>
          <p:spPr>
            <a:xfrm>
              <a:off x="1158918" y="5033550"/>
              <a:ext cx="7704856" cy="350764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entury Gothic" pitchFamily="34" charset="0"/>
              </a:endParaRPr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2602846" y="5079000"/>
              <a:ext cx="6192688" cy="29494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500"/>
                </a:lnSpc>
                <a:defRPr/>
              </a:pPr>
              <a:r>
                <a:rPr lang="it-IT" dirty="0" smtClean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“</a:t>
              </a:r>
              <a:r>
                <a:rPr lang="it-IT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Green Care</a:t>
              </a:r>
              <a:r>
                <a:rPr lang="it-IT" dirty="0" smtClean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”</a:t>
              </a:r>
              <a:r>
                <a:rPr lang="it-IT" dirty="0" smtClean="0">
                  <a:latin typeface="Century Gothic" panose="020B0502020202020204" pitchFamily="34" charset="0"/>
                </a:rPr>
                <a:t> </a:t>
              </a:r>
              <a:r>
                <a:rPr lang="it-IT" dirty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è rivolto a tutte le imprese che </a:t>
              </a:r>
              <a:r>
                <a:rPr lang="it-IT" b="1" dirty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producono e/o commercializzano prodotti agro-alimentari </a:t>
              </a:r>
              <a:r>
                <a:rPr lang="it-IT" dirty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interessate a valorizzare gli aspetti di sostenibilità del proprio ciclo produttivo comunicandoli in modo </a:t>
              </a:r>
              <a:r>
                <a:rPr lang="it-IT" b="1" dirty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chiaro ed efficace al </a:t>
              </a:r>
              <a:r>
                <a:rPr lang="it-IT" b="1" dirty="0" smtClean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consumatore</a:t>
              </a:r>
              <a:r>
                <a:rPr lang="it-IT" dirty="0" smtClean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.</a:t>
              </a:r>
              <a:endParaRPr lang="it-IT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20" name="Pentagono 19"/>
            <p:cNvSpPr/>
            <p:nvPr/>
          </p:nvSpPr>
          <p:spPr>
            <a:xfrm>
              <a:off x="438838" y="5033553"/>
              <a:ext cx="2115528" cy="3507648"/>
            </a:xfrm>
            <a:prstGeom prst="homePlate">
              <a:avLst>
                <a:gd name="adj" fmla="val 43795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dk1"/>
                </a:solidFill>
                <a:latin typeface="Century Gothic" pitchFamily="34" charset="0"/>
              </a:endParaRPr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405442" y="5998269"/>
              <a:ext cx="2201172" cy="12725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1" cap="small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A </a:t>
              </a:r>
              <a:r>
                <a:rPr lang="it-IT" b="1" cap="small" dirty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CHI </a:t>
              </a:r>
              <a:endParaRPr lang="it-IT" b="1" cap="small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1" cap="small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È RIVOLTO?</a:t>
              </a:r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1931491" y="4456027"/>
            <a:ext cx="2352477" cy="2357349"/>
            <a:chOff x="755576" y="4500651"/>
            <a:chExt cx="2352477" cy="2357349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5576" y="4500651"/>
              <a:ext cx="2352477" cy="2357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91015">
              <a:off x="2383641" y="6160145"/>
              <a:ext cx="624015" cy="222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428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o 22"/>
          <p:cNvGrpSpPr/>
          <p:nvPr/>
        </p:nvGrpSpPr>
        <p:grpSpPr>
          <a:xfrm>
            <a:off x="381887" y="2500803"/>
            <a:ext cx="8543313" cy="3168806"/>
            <a:chOff x="425190" y="4799277"/>
            <a:chExt cx="8329400" cy="3751921"/>
          </a:xfrm>
        </p:grpSpPr>
        <p:sp>
          <p:nvSpPr>
            <p:cNvPr id="17" name="Rettangolo 16"/>
            <p:cNvSpPr/>
            <p:nvPr/>
          </p:nvSpPr>
          <p:spPr>
            <a:xfrm>
              <a:off x="1158918" y="4799278"/>
              <a:ext cx="7493567" cy="37519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entury Gothic" pitchFamily="34" charset="0"/>
              </a:endParaRPr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2561902" y="4823736"/>
              <a:ext cx="6192688" cy="947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171450" algn="just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b="1" dirty="0" smtClean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Consumi idrici ed energetici </a:t>
              </a:r>
              <a:r>
                <a:rPr lang="it-IT" dirty="0" smtClean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(da bollette);</a:t>
              </a:r>
            </a:p>
            <a:p>
              <a:pPr indent="-171450" algn="just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b="1" dirty="0" smtClean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Impegno alla riduzione dei consumi</a:t>
              </a:r>
              <a:r>
                <a:rPr lang="it-IT" dirty="0" smtClean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.</a:t>
              </a:r>
              <a:endParaRPr lang="it-IT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20" name="Pentagono 19"/>
            <p:cNvSpPr/>
            <p:nvPr/>
          </p:nvSpPr>
          <p:spPr>
            <a:xfrm>
              <a:off x="425190" y="4799277"/>
              <a:ext cx="2204952" cy="3751921"/>
            </a:xfrm>
            <a:prstGeom prst="homePlate">
              <a:avLst>
                <a:gd name="adj" fmla="val 3998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dk1"/>
                </a:solidFill>
                <a:latin typeface="Century Gothic" pitchFamily="34" charset="0"/>
              </a:endParaRPr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473682" y="5910927"/>
              <a:ext cx="2201172" cy="10203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1" cap="small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CHE COSA è RICHIESTO ALL’AZIENDA?</a:t>
              </a:r>
            </a:p>
          </p:txBody>
        </p:sp>
      </p:grpSp>
      <p:sp>
        <p:nvSpPr>
          <p:cNvPr id="23" name="Pentagono 22"/>
          <p:cNvSpPr/>
          <p:nvPr/>
        </p:nvSpPr>
        <p:spPr>
          <a:xfrm rot="16200000">
            <a:off x="8511088" y="6300172"/>
            <a:ext cx="648071" cy="484632"/>
          </a:xfrm>
          <a:prstGeom prst="homePlate">
            <a:avLst>
              <a:gd name="adj" fmla="val 3310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numero diapositiva 2"/>
          <p:cNvSpPr txBox="1">
            <a:spLocks/>
          </p:cNvSpPr>
          <p:nvPr/>
        </p:nvSpPr>
        <p:spPr>
          <a:xfrm>
            <a:off x="8604448" y="6381328"/>
            <a:ext cx="467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DDB30-B1D5-4A88-B281-BF95E85E10D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uppo 22"/>
          <p:cNvGrpSpPr/>
          <p:nvPr/>
        </p:nvGrpSpPr>
        <p:grpSpPr>
          <a:xfrm>
            <a:off x="381888" y="916256"/>
            <a:ext cx="8438584" cy="1384591"/>
            <a:chOff x="425190" y="4819081"/>
            <a:chExt cx="8438584" cy="2175818"/>
          </a:xfrm>
        </p:grpSpPr>
        <p:sp>
          <p:nvSpPr>
            <p:cNvPr id="22" name="Rettangolo 21"/>
            <p:cNvSpPr/>
            <p:nvPr/>
          </p:nvSpPr>
          <p:spPr>
            <a:xfrm>
              <a:off x="1145269" y="4819081"/>
              <a:ext cx="7718505" cy="217581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entury Gothic" pitchFamily="34" charset="0"/>
              </a:endParaRPr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2575550" y="5037202"/>
              <a:ext cx="6192688" cy="1555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400"/>
                </a:lnSpc>
                <a:defRPr/>
              </a:pPr>
              <a:r>
                <a:rPr lang="it-IT" dirty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La qualificazione si basa sulla capacità dell’impresa di </a:t>
              </a:r>
              <a:r>
                <a:rPr lang="it-IT" b="1" dirty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monitorare</a:t>
              </a:r>
              <a:r>
                <a:rPr lang="it-IT" dirty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 e tenere sotto controllo </a:t>
              </a:r>
              <a:r>
                <a:rPr lang="it-IT" b="1" dirty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i consumi idrici ed energetici</a:t>
              </a:r>
              <a:r>
                <a:rPr lang="it-IT" dirty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 riferiti al prodotto commercializzato.</a:t>
              </a:r>
            </a:p>
          </p:txBody>
        </p:sp>
        <p:sp>
          <p:nvSpPr>
            <p:cNvPr id="15" name="Pentagono 14"/>
            <p:cNvSpPr/>
            <p:nvPr/>
          </p:nvSpPr>
          <p:spPr>
            <a:xfrm>
              <a:off x="425190" y="4819084"/>
              <a:ext cx="1960041" cy="2175813"/>
            </a:xfrm>
            <a:prstGeom prst="homePlate">
              <a:avLst>
                <a:gd name="adj" fmla="val 43795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dk1"/>
                </a:solidFill>
                <a:latin typeface="Century Gothic" pitchFamily="34" charset="0"/>
              </a:endParaRPr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425190" y="5293945"/>
              <a:ext cx="1693348" cy="1323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ts val="2000"/>
                </a:lnSpc>
                <a:defRPr/>
              </a:pPr>
              <a:r>
                <a:rPr lang="it-IT" sz="1600" b="1" cap="small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QUALI SONO I REQUISITI PER ADERIRE?</a:t>
              </a:r>
            </a:p>
          </p:txBody>
        </p:sp>
      </p:grpSp>
      <p:sp>
        <p:nvSpPr>
          <p:cNvPr id="11" name="Rettangolo 10"/>
          <p:cNvSpPr/>
          <p:nvPr/>
        </p:nvSpPr>
        <p:spPr>
          <a:xfrm>
            <a:off x="0" y="-29029"/>
            <a:ext cx="9144000" cy="866823"/>
          </a:xfrm>
          <a:prstGeom prst="rect">
            <a:avLst/>
          </a:prstGeom>
          <a:solidFill>
            <a:srgbClr val="B63228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-36512" y="159596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defRPr/>
            </a:pPr>
            <a:r>
              <a:rPr lang="it-IT" sz="2800" b="1" dirty="0">
                <a:solidFill>
                  <a:schemeClr val="lt1"/>
                </a:solidFill>
                <a:latin typeface="Century Gothic" pitchFamily="34" charset="0"/>
              </a:rPr>
              <a:t>LA QUALIFICAZIONE</a:t>
            </a:r>
            <a:r>
              <a:rPr lang="it-IT" altLang="it-IT" sz="2800" b="1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 «GREEN CARE</a:t>
            </a:r>
            <a:r>
              <a:rPr lang="it-IT" altLang="it-IT" sz="2800" b="1" dirty="0">
                <a:solidFill>
                  <a:schemeClr val="lt1"/>
                </a:solidFill>
                <a:latin typeface="Century Gothic" panose="020B0502020202020204" pitchFamily="34" charset="0"/>
              </a:rPr>
              <a:t>»</a:t>
            </a:r>
          </a:p>
        </p:txBody>
      </p:sp>
      <p:pic>
        <p:nvPicPr>
          <p:cNvPr id="13" name="Immagin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354" y="14730"/>
            <a:ext cx="2305118" cy="823064"/>
          </a:xfrm>
          <a:prstGeom prst="rect">
            <a:avLst/>
          </a:prstGeom>
        </p:spPr>
      </p:pic>
      <p:grpSp>
        <p:nvGrpSpPr>
          <p:cNvPr id="27" name="Gruppo 26"/>
          <p:cNvGrpSpPr/>
          <p:nvPr/>
        </p:nvGrpSpPr>
        <p:grpSpPr>
          <a:xfrm>
            <a:off x="2843808" y="3356992"/>
            <a:ext cx="5220072" cy="3448023"/>
            <a:chOff x="2843808" y="4221088"/>
            <a:chExt cx="5220072" cy="3448023"/>
          </a:xfrm>
        </p:grpSpPr>
        <p:sp>
          <p:nvSpPr>
            <p:cNvPr id="25" name="Rettangolo 24"/>
            <p:cNvSpPr/>
            <p:nvPr/>
          </p:nvSpPr>
          <p:spPr>
            <a:xfrm>
              <a:off x="4427984" y="4509120"/>
              <a:ext cx="2139260" cy="3087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ttangolo 25"/>
            <p:cNvSpPr/>
            <p:nvPr/>
          </p:nvSpPr>
          <p:spPr>
            <a:xfrm rot="850174">
              <a:off x="5565392" y="4375392"/>
              <a:ext cx="2139260" cy="3087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3"/>
            <p:cNvSpPr/>
            <p:nvPr/>
          </p:nvSpPr>
          <p:spPr>
            <a:xfrm rot="21062839">
              <a:off x="3070991" y="4370608"/>
              <a:ext cx="2139260" cy="3087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0246" name="Picture 6" descr="http://www.sostariffe.it/news/wp-content/uploads/2011/08/12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43808" y="4221088"/>
              <a:ext cx="5220072" cy="344802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24648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entagono 25"/>
          <p:cNvSpPr/>
          <p:nvPr/>
        </p:nvSpPr>
        <p:spPr>
          <a:xfrm rot="16200000">
            <a:off x="8514856" y="6300172"/>
            <a:ext cx="648071" cy="484632"/>
          </a:xfrm>
          <a:prstGeom prst="homePlate">
            <a:avLst>
              <a:gd name="adj" fmla="val 3310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numero diapositiva 2"/>
          <p:cNvSpPr txBox="1">
            <a:spLocks/>
          </p:cNvSpPr>
          <p:nvPr/>
        </p:nvSpPr>
        <p:spPr>
          <a:xfrm>
            <a:off x="8604448" y="6492875"/>
            <a:ext cx="467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DDB30-B1D5-4A88-B281-BF95E85E10D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0" y="-29029"/>
            <a:ext cx="9144000" cy="866823"/>
          </a:xfrm>
          <a:prstGeom prst="rect">
            <a:avLst/>
          </a:prstGeom>
          <a:solidFill>
            <a:srgbClr val="B63228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-36512" y="-418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defRPr/>
            </a:pPr>
            <a:r>
              <a:rPr lang="it-IT" sz="2400" b="1" dirty="0">
                <a:solidFill>
                  <a:schemeClr val="lt1"/>
                </a:solidFill>
                <a:latin typeface="Century Gothic" pitchFamily="34" charset="0"/>
              </a:rPr>
              <a:t>LA QUALIFICAZIONE</a:t>
            </a:r>
            <a:r>
              <a:rPr lang="it-IT" altLang="it-IT" sz="2400" b="1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 «GREEN CARE»:</a:t>
            </a:r>
          </a:p>
          <a:p>
            <a:pPr marL="177800">
              <a:defRPr/>
            </a:pPr>
            <a:r>
              <a:rPr lang="it-IT" altLang="it-IT" sz="2400" b="1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I RISULTATI PER LE IMPRESE</a:t>
            </a:r>
            <a:endParaRPr lang="it-IT" altLang="it-IT" sz="2400" b="1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Immagin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320" y="-12566"/>
            <a:ext cx="2305118" cy="823064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323528" y="1052736"/>
            <a:ext cx="8820472" cy="784830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algn="just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 smtClean="0">
              <a:latin typeface="Century Gothic" panose="020B0502020202020204" pitchFamily="34" charset="0"/>
            </a:endParaRPr>
          </a:p>
          <a:p>
            <a:pPr algn="just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 smtClean="0">
              <a:latin typeface="Century Gothic" panose="020B0502020202020204" pitchFamily="34" charset="0"/>
            </a:endParaRPr>
          </a:p>
          <a:p>
            <a:pPr algn="just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 smtClean="0">
              <a:latin typeface="Century Gothic" panose="020B0502020202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215516" y="1052736"/>
            <a:ext cx="8712968" cy="454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 lang="it-IT" b="1" dirty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980730"/>
            <a:ext cx="2626565" cy="327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980728"/>
            <a:ext cx="2664296" cy="327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2320" y="3485383"/>
            <a:ext cx="2386144" cy="159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6946" y="2698457"/>
            <a:ext cx="2096328" cy="77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Goccia 15"/>
          <p:cNvSpPr/>
          <p:nvPr/>
        </p:nvSpPr>
        <p:spPr>
          <a:xfrm rot="13797829">
            <a:off x="6255591" y="825710"/>
            <a:ext cx="1218865" cy="1203787"/>
          </a:xfrm>
          <a:prstGeom prst="teardrop">
            <a:avLst>
              <a:gd name="adj" fmla="val 18742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5940152" y="1052736"/>
            <a:ext cx="169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  <a:latin typeface="Century Gothic" pitchFamily="34" charset="0"/>
              </a:rPr>
              <a:t>CERTIFICATO </a:t>
            </a:r>
          </a:p>
          <a:p>
            <a:pPr algn="ctr"/>
            <a:r>
              <a:rPr lang="it-IT" sz="1400" b="1" dirty="0" err="1" smtClean="0">
                <a:solidFill>
                  <a:schemeClr val="bg1"/>
                </a:solidFill>
                <a:latin typeface="Century Gothic" pitchFamily="34" charset="0"/>
              </a:rPr>
              <a:t>DI</a:t>
            </a:r>
            <a:r>
              <a:rPr lang="it-IT" sz="1400" b="1" dirty="0" smtClean="0">
                <a:solidFill>
                  <a:schemeClr val="bg1"/>
                </a:solidFill>
                <a:latin typeface="Century Gothic" pitchFamily="34" charset="0"/>
              </a:rPr>
              <a:t> CONFORMITÀ</a:t>
            </a:r>
            <a:endParaRPr lang="it-IT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8" name="Gruppo 27"/>
          <p:cNvGrpSpPr/>
          <p:nvPr/>
        </p:nvGrpSpPr>
        <p:grpSpPr>
          <a:xfrm>
            <a:off x="7324074" y="5645450"/>
            <a:ext cx="1136358" cy="1006311"/>
            <a:chOff x="7324074" y="5519605"/>
            <a:chExt cx="1136358" cy="1006311"/>
          </a:xfrm>
        </p:grpSpPr>
        <p:sp>
          <p:nvSpPr>
            <p:cNvPr id="22" name="Goccia 21"/>
            <p:cNvSpPr/>
            <p:nvPr/>
          </p:nvSpPr>
          <p:spPr>
            <a:xfrm rot="18457793">
              <a:off x="7345229" y="5498450"/>
              <a:ext cx="1006311" cy="1048622"/>
            </a:xfrm>
            <a:prstGeom prst="teardrop">
              <a:avLst>
                <a:gd name="adj" fmla="val 18742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7419762" y="5803690"/>
              <a:ext cx="10406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b="1" dirty="0" smtClean="0">
                  <a:solidFill>
                    <a:schemeClr val="bg1"/>
                  </a:solidFill>
                  <a:latin typeface="Century Gothic" pitchFamily="34" charset="0"/>
                </a:rPr>
                <a:t>ETICHETTA</a:t>
              </a:r>
            </a:p>
          </p:txBody>
        </p:sp>
      </p:grpSp>
      <p:grpSp>
        <p:nvGrpSpPr>
          <p:cNvPr id="32" name="Gruppo 31"/>
          <p:cNvGrpSpPr/>
          <p:nvPr/>
        </p:nvGrpSpPr>
        <p:grpSpPr>
          <a:xfrm rot="20990919">
            <a:off x="7801725" y="2514162"/>
            <a:ext cx="1129190" cy="796729"/>
            <a:chOff x="4001243" y="4537939"/>
            <a:chExt cx="1516812" cy="1396524"/>
          </a:xfrm>
        </p:grpSpPr>
        <p:sp>
          <p:nvSpPr>
            <p:cNvPr id="30" name="Goccia 29"/>
            <p:cNvSpPr/>
            <p:nvPr/>
          </p:nvSpPr>
          <p:spPr>
            <a:xfrm rot="13797829">
              <a:off x="4089761" y="4506169"/>
              <a:ext cx="1396524" cy="1460064"/>
            </a:xfrm>
            <a:prstGeom prst="teardrop">
              <a:avLst>
                <a:gd name="adj" fmla="val 18742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/>
            <p:cNvSpPr/>
            <p:nvPr/>
          </p:nvSpPr>
          <p:spPr>
            <a:xfrm rot="609081">
              <a:off x="4001243" y="5002552"/>
              <a:ext cx="1404365" cy="5394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it-IT" sz="1400" b="1" dirty="0" smtClean="0">
                  <a:solidFill>
                    <a:schemeClr val="bg1"/>
                  </a:solidFill>
                  <a:latin typeface="Century Gothic" pitchFamily="34" charset="0"/>
                </a:rPr>
                <a:t>MARCHIO</a:t>
              </a:r>
            </a:p>
          </p:txBody>
        </p:sp>
      </p:grpSp>
      <p:pic>
        <p:nvPicPr>
          <p:cNvPr id="24" name="Picture 2" descr="http://www.rdinformatica.com/mail_marketing/img/esempioDBMail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5589240"/>
            <a:ext cx="3860354" cy="1080120"/>
          </a:xfrm>
          <a:prstGeom prst="rect">
            <a:avLst/>
          </a:prstGeom>
          <a:noFill/>
        </p:spPr>
      </p:pic>
      <p:sp>
        <p:nvSpPr>
          <p:cNvPr id="25" name="Rettangolo 24"/>
          <p:cNvSpPr/>
          <p:nvPr/>
        </p:nvSpPr>
        <p:spPr>
          <a:xfrm>
            <a:off x="2341484" y="5330306"/>
            <a:ext cx="578695" cy="229836"/>
          </a:xfrm>
          <a:prstGeom prst="rect">
            <a:avLst/>
          </a:prstGeom>
          <a:solidFill>
            <a:srgbClr val="E3B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arrotondato 33"/>
          <p:cNvSpPr/>
          <p:nvPr/>
        </p:nvSpPr>
        <p:spPr>
          <a:xfrm>
            <a:off x="395536" y="5013176"/>
            <a:ext cx="3744416" cy="28803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5" name="Gruppo 34"/>
          <p:cNvGrpSpPr/>
          <p:nvPr/>
        </p:nvGrpSpPr>
        <p:grpSpPr>
          <a:xfrm rot="21262506">
            <a:off x="4295111" y="4653136"/>
            <a:ext cx="1750253" cy="1782670"/>
            <a:chOff x="3451416" y="4715619"/>
            <a:chExt cx="1750253" cy="1782670"/>
          </a:xfrm>
        </p:grpSpPr>
        <p:sp>
          <p:nvSpPr>
            <p:cNvPr id="36" name="Goccia 35"/>
            <p:cNvSpPr/>
            <p:nvPr/>
          </p:nvSpPr>
          <p:spPr>
            <a:xfrm rot="14140065">
              <a:off x="3435208" y="4731827"/>
              <a:ext cx="1782670" cy="1750253"/>
            </a:xfrm>
            <a:prstGeom prst="teardrop">
              <a:avLst>
                <a:gd name="adj" fmla="val 13365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Rettangolo 36"/>
            <p:cNvSpPr/>
            <p:nvPr/>
          </p:nvSpPr>
          <p:spPr>
            <a:xfrm rot="337494">
              <a:off x="3524847" y="5031681"/>
              <a:ext cx="1632178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it-IT" b="1" dirty="0" smtClean="0">
                  <a:solidFill>
                    <a:schemeClr val="bg1"/>
                  </a:solidFill>
                  <a:latin typeface="Century Gothic" pitchFamily="34" charset="0"/>
                </a:rPr>
                <a:t>REGISTRO </a:t>
              </a:r>
            </a:p>
            <a:p>
              <a:pPr lvl="0" algn="ctr"/>
              <a:r>
                <a:rPr lang="it-IT" b="1" dirty="0" smtClean="0">
                  <a:solidFill>
                    <a:schemeClr val="bg1"/>
                  </a:solidFill>
                  <a:latin typeface="Century Gothic" pitchFamily="34" charset="0"/>
                </a:rPr>
                <a:t>DELLE FILIERE </a:t>
              </a:r>
            </a:p>
            <a:p>
              <a:pPr lvl="0" algn="ctr"/>
              <a:r>
                <a:rPr lang="it-IT" b="1" dirty="0" smtClean="0">
                  <a:solidFill>
                    <a:schemeClr val="bg1"/>
                  </a:solidFill>
                  <a:latin typeface="Century Gothic" pitchFamily="34" charset="0"/>
                </a:rPr>
                <a:t>QUALIFICATE</a:t>
              </a:r>
            </a:p>
          </p:txBody>
        </p:sp>
      </p:grpSp>
      <p:sp>
        <p:nvSpPr>
          <p:cNvPr id="38" name="Rettangolo arrotondato 37"/>
          <p:cNvSpPr/>
          <p:nvPr/>
        </p:nvSpPr>
        <p:spPr>
          <a:xfrm>
            <a:off x="366038" y="4581128"/>
            <a:ext cx="3773914" cy="2088232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/>
          <p:cNvSpPr/>
          <p:nvPr/>
        </p:nvSpPr>
        <p:spPr>
          <a:xfrm>
            <a:off x="720080" y="5013176"/>
            <a:ext cx="2843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1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REGISTRO DELLE FILIERE QUALIFICATE</a:t>
            </a:r>
          </a:p>
        </p:txBody>
      </p:sp>
      <p:sp>
        <p:nvSpPr>
          <p:cNvPr id="40" name="Rettangolo 39"/>
          <p:cNvSpPr/>
          <p:nvPr/>
        </p:nvSpPr>
        <p:spPr>
          <a:xfrm>
            <a:off x="395536" y="5330704"/>
            <a:ext cx="648072" cy="2160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/>
          <p:cNvSpPr/>
          <p:nvPr/>
        </p:nvSpPr>
        <p:spPr>
          <a:xfrm>
            <a:off x="1043608" y="5330704"/>
            <a:ext cx="648072" cy="216024"/>
          </a:xfrm>
          <a:prstGeom prst="rect">
            <a:avLst/>
          </a:prstGeom>
          <a:solidFill>
            <a:srgbClr val="B845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/>
          <p:cNvSpPr/>
          <p:nvPr/>
        </p:nvSpPr>
        <p:spPr>
          <a:xfrm>
            <a:off x="1691680" y="5330704"/>
            <a:ext cx="648072" cy="2160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CasellaDiTesto 42"/>
          <p:cNvSpPr txBox="1"/>
          <p:nvPr/>
        </p:nvSpPr>
        <p:spPr>
          <a:xfrm>
            <a:off x="338276" y="4613066"/>
            <a:ext cx="3873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SPORTELLO PER LA QUALITÀ E QUALIFICAZIONE </a:t>
            </a:r>
          </a:p>
          <a:p>
            <a:pPr algn="ctr"/>
            <a:r>
              <a:rPr lang="it-IT" sz="1000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DELLE FILIERE DEL MADE IN ITALY</a:t>
            </a:r>
            <a:endParaRPr lang="it-IT" sz="1000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351292" y="5343018"/>
            <a:ext cx="6203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>
                <a:latin typeface="Century Gothic" pitchFamily="34" charset="0"/>
              </a:rPr>
              <a:t>EDILIZIA </a:t>
            </a:r>
            <a:endParaRPr lang="it-IT" sz="1100" dirty="0">
              <a:latin typeface="Century Gothic" pitchFamily="34" charset="0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963504" y="5330193"/>
            <a:ext cx="9719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dirty="0" smtClean="0">
                <a:latin typeface="Century Gothic" pitchFamily="34" charset="0"/>
              </a:rPr>
              <a:t>MECCANICA</a:t>
            </a:r>
            <a:endParaRPr lang="it-IT" sz="1000" dirty="0">
              <a:latin typeface="Century Gothic" pitchFamily="34" charset="0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1719444" y="5330704"/>
            <a:ext cx="6203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>
                <a:latin typeface="Century Gothic" pitchFamily="34" charset="0"/>
              </a:rPr>
              <a:t>EDILIZIA </a:t>
            </a:r>
            <a:endParaRPr lang="it-IT" sz="1100" dirty="0">
              <a:latin typeface="Century Gothic" pitchFamily="34" charset="0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2297240" y="5343720"/>
            <a:ext cx="690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>
                <a:latin typeface="Century Gothic" pitchFamily="34" charset="0"/>
              </a:rPr>
              <a:t>NAUTICA</a:t>
            </a:r>
            <a:endParaRPr lang="it-IT" sz="1100" dirty="0">
              <a:latin typeface="Century Gothic" pitchFamily="34" charset="0"/>
            </a:endParaRPr>
          </a:p>
        </p:txBody>
      </p:sp>
      <p:sp>
        <p:nvSpPr>
          <p:cNvPr id="48" name="Rettangolo 47"/>
          <p:cNvSpPr/>
          <p:nvPr/>
        </p:nvSpPr>
        <p:spPr>
          <a:xfrm>
            <a:off x="2930564" y="5315956"/>
            <a:ext cx="578695" cy="229836"/>
          </a:xfrm>
          <a:prstGeom prst="rect">
            <a:avLst/>
          </a:prstGeom>
          <a:solidFill>
            <a:srgbClr val="DDE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CasellaDiTesto 48"/>
          <p:cNvSpPr txBox="1"/>
          <p:nvPr/>
        </p:nvSpPr>
        <p:spPr>
          <a:xfrm>
            <a:off x="2902800" y="5273444"/>
            <a:ext cx="68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>
                <a:latin typeface="Century Gothic" pitchFamily="34" charset="0"/>
              </a:rPr>
              <a:t>TF-FASHION</a:t>
            </a:r>
            <a:endParaRPr lang="it-IT" sz="11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55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-29029"/>
            <a:ext cx="9144000" cy="866823"/>
          </a:xfrm>
          <a:prstGeom prst="rect">
            <a:avLst/>
          </a:prstGeom>
          <a:solidFill>
            <a:srgbClr val="B63228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-186640" y="159596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defRPr/>
            </a:pPr>
            <a:r>
              <a:rPr lang="it-IT" sz="2400" b="1" dirty="0">
                <a:solidFill>
                  <a:schemeClr val="lt1"/>
                </a:solidFill>
                <a:latin typeface="Century Gothic" pitchFamily="34" charset="0"/>
              </a:rPr>
              <a:t>LA </a:t>
            </a:r>
            <a:r>
              <a:rPr lang="it-IT" sz="2400" b="1" dirty="0" smtClean="0">
                <a:solidFill>
                  <a:schemeClr val="lt1"/>
                </a:solidFill>
                <a:latin typeface="Century Gothic" pitchFamily="34" charset="0"/>
              </a:rPr>
              <a:t>QUALIFICAZIONE </a:t>
            </a:r>
            <a:r>
              <a:rPr lang="it-IT" altLang="it-IT" sz="2400" b="1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«GREEN CARE»: PERCHÉ?</a:t>
            </a:r>
            <a:endParaRPr lang="it-IT" altLang="it-IT" sz="2400" b="1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Immagin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8" y="-88"/>
            <a:ext cx="2305118" cy="823064"/>
          </a:xfrm>
          <a:prstGeom prst="rect">
            <a:avLst/>
          </a:prstGeom>
        </p:spPr>
      </p:pic>
      <p:grpSp>
        <p:nvGrpSpPr>
          <p:cNvPr id="14" name="Gruppo 22"/>
          <p:cNvGrpSpPr/>
          <p:nvPr/>
        </p:nvGrpSpPr>
        <p:grpSpPr>
          <a:xfrm>
            <a:off x="330823" y="1241377"/>
            <a:ext cx="8633665" cy="5616623"/>
            <a:chOff x="356603" y="4002595"/>
            <a:chExt cx="8508473" cy="7416223"/>
          </a:xfrm>
        </p:grpSpPr>
        <p:sp>
          <p:nvSpPr>
            <p:cNvPr id="17" name="Rettangolo 16"/>
            <p:cNvSpPr/>
            <p:nvPr/>
          </p:nvSpPr>
          <p:spPr>
            <a:xfrm>
              <a:off x="1045967" y="4002595"/>
              <a:ext cx="7819109" cy="74162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entury Gothic" pitchFamily="34" charset="0"/>
              </a:endParaRPr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2449892" y="4114534"/>
              <a:ext cx="3860486" cy="6258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171450" algn="just" fontAlgn="base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3051175" algn="l"/>
                </a:tabLst>
                <a:defRPr/>
              </a:pPr>
              <a:r>
                <a:rPr lang="it-IT" sz="1600" dirty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Costituisce uno </a:t>
              </a:r>
              <a:r>
                <a:rPr lang="it-IT" sz="1600" b="1" dirty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strumento propedeutico e semplificato</a:t>
              </a:r>
              <a:r>
                <a:rPr lang="it-IT" sz="1600" dirty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 verso il conseguimento di certificazioni ambientali più complesse (es. DAP – Dichiarazione Ambientale di Prodotto, ecc.).</a:t>
              </a:r>
            </a:p>
            <a:p>
              <a:pPr indent="-171450" algn="just" fontAlgn="base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3051175" algn="l"/>
                </a:tabLst>
                <a:defRPr/>
              </a:pPr>
              <a:r>
                <a:rPr lang="it-IT" sz="1600" b="1" dirty="0" smtClean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Strumento </a:t>
              </a:r>
              <a:r>
                <a:rPr lang="it-IT" sz="1600" b="1" dirty="0" smtClean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semplice e poco costoso che migliora </a:t>
              </a:r>
              <a:r>
                <a:rPr lang="it-IT" sz="1600" b="1" dirty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l’immagine dell’azienda </a:t>
              </a:r>
              <a:r>
                <a:rPr lang="it-IT" sz="1600" dirty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nei confronti dei propri clienti e del consumatore finale.</a:t>
              </a:r>
            </a:p>
            <a:p>
              <a:pPr indent="-171450" algn="just" fontAlgn="base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3051175" algn="l"/>
                </a:tabLst>
                <a:defRPr/>
              </a:pPr>
              <a:r>
                <a:rPr lang="it-IT" sz="1600" b="1" dirty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Valorizza i prodotti </a:t>
              </a:r>
              <a:r>
                <a:rPr lang="it-IT" sz="1600" dirty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grazie alle indicazioni in etichetta delle performance ambientali di </a:t>
              </a:r>
              <a:r>
                <a:rPr lang="it-IT" sz="1600" dirty="0" smtClean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prodotto e favorisce i consumatori in scelte di acquisto consapevoli.</a:t>
              </a:r>
              <a:endParaRPr lang="it-IT" sz="1600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endParaRPr>
            </a:p>
            <a:p>
              <a:pPr lvl="0" indent="-171450" algn="just" fontAlgn="base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3051175" algn="l"/>
                </a:tabLst>
                <a:defRPr/>
              </a:pPr>
              <a:r>
                <a:rPr lang="it-IT" sz="1600" dirty="0" smtClean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Aiuta </a:t>
              </a:r>
              <a:r>
                <a:rPr lang="it-IT" sz="1600" dirty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le imprese nel </a:t>
              </a:r>
              <a:r>
                <a:rPr lang="it-IT" sz="1600" b="1" dirty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controllo e monitoraggio dei propri consumi</a:t>
              </a:r>
              <a:r>
                <a:rPr lang="it-IT" sz="1600" dirty="0" smtClean="0">
                  <a:solidFill>
                    <a:schemeClr val="accent2">
                      <a:lumMod val="50000"/>
                    </a:schemeClr>
                  </a:solidFill>
                  <a:latin typeface="Century Gothic" pitchFamily="34" charset="0"/>
                </a:rPr>
                <a:t>.</a:t>
              </a:r>
              <a:endParaRPr lang="it-IT" sz="1050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20" name="Pentagono 19"/>
            <p:cNvSpPr/>
            <p:nvPr/>
          </p:nvSpPr>
          <p:spPr>
            <a:xfrm>
              <a:off x="366830" y="4002595"/>
              <a:ext cx="2150360" cy="4278589"/>
            </a:xfrm>
            <a:prstGeom prst="homePlate">
              <a:avLst>
                <a:gd name="adj" fmla="val 3998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dk1"/>
                </a:solidFill>
                <a:latin typeface="Century Gothic" pitchFamily="34" charset="0"/>
              </a:endParaRPr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356603" y="5387156"/>
              <a:ext cx="2201172" cy="16458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400" b="1" cap="small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VANTAGGI </a:t>
              </a:r>
              <a:r>
                <a:rPr lang="it-IT" sz="1600" b="1" cap="small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DERIVANTI DALL’APPLICAZIONE DI QUESTO </a:t>
              </a:r>
              <a:r>
                <a:rPr lang="it-IT" sz="2000" b="1" cap="small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MARCHIO</a:t>
              </a:r>
              <a:endParaRPr lang="it-IT" sz="1600" b="1" cap="small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</p:grpSp>
      <p:pic>
        <p:nvPicPr>
          <p:cNvPr id="6145" name="Picture 1" descr="J:\Progetti comuni\Fp 2014_Qualità e Qualificazione filiere su company\D15SGA0216 S037 - URT\3- promozione- seminari\grosseto\Immagin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5416" y="4221087"/>
            <a:ext cx="2487971" cy="237626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Pentagono 22"/>
          <p:cNvSpPr/>
          <p:nvPr/>
        </p:nvSpPr>
        <p:spPr>
          <a:xfrm rot="16200000">
            <a:off x="8162689" y="6300172"/>
            <a:ext cx="648071" cy="484632"/>
          </a:xfrm>
          <a:prstGeom prst="homePlate">
            <a:avLst>
              <a:gd name="adj" fmla="val 3310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numero diapositiva 2"/>
          <p:cNvSpPr txBox="1">
            <a:spLocks/>
          </p:cNvSpPr>
          <p:nvPr/>
        </p:nvSpPr>
        <p:spPr>
          <a:xfrm>
            <a:off x="8252281" y="6492875"/>
            <a:ext cx="467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DDB30-B1D5-4A88-B281-BF95E85E10D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6300192" y="5445224"/>
            <a:ext cx="0" cy="6480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nettore 2 4"/>
          <p:cNvCxnSpPr/>
          <p:nvPr/>
        </p:nvCxnSpPr>
        <p:spPr>
          <a:xfrm>
            <a:off x="6300192" y="573325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6656459" y="3664336"/>
            <a:ext cx="235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Un esempio di consumi per 1 l di vino </a:t>
            </a:r>
          </a:p>
        </p:txBody>
      </p:sp>
    </p:spTree>
    <p:extLst>
      <p:ext uri="{BB962C8B-B14F-4D97-AF65-F5344CB8AC3E}">
        <p14:creationId xmlns:p14="http://schemas.microsoft.com/office/powerpoint/2010/main" val="198171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ttangolo 56"/>
          <p:cNvSpPr/>
          <p:nvPr/>
        </p:nvSpPr>
        <p:spPr>
          <a:xfrm rot="16200000">
            <a:off x="1799694" y="-999490"/>
            <a:ext cx="5040560" cy="8424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5796136" y="2273104"/>
            <a:ext cx="1584176" cy="3024336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35"/>
          <p:cNvSpPr/>
          <p:nvPr/>
        </p:nvSpPr>
        <p:spPr>
          <a:xfrm>
            <a:off x="4292677" y="2276872"/>
            <a:ext cx="1440160" cy="3024336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2456472" y="2276872"/>
            <a:ext cx="1728192" cy="3024336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600500" y="2276872"/>
            <a:ext cx="1733267" cy="3024336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Pentagono 58"/>
          <p:cNvSpPr/>
          <p:nvPr/>
        </p:nvSpPr>
        <p:spPr>
          <a:xfrm rot="16200000">
            <a:off x="8234697" y="6291648"/>
            <a:ext cx="648071" cy="484632"/>
          </a:xfrm>
          <a:prstGeom prst="homePlate">
            <a:avLst>
              <a:gd name="adj" fmla="val 3310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1790-4B7C-4E5A-963D-14C35E636151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29" name="Rettangolo 28"/>
          <p:cNvSpPr/>
          <p:nvPr/>
        </p:nvSpPr>
        <p:spPr>
          <a:xfrm>
            <a:off x="-1" y="0"/>
            <a:ext cx="7917781" cy="836712"/>
          </a:xfrm>
          <a:prstGeom prst="rect">
            <a:avLst/>
          </a:prstGeom>
          <a:solidFill>
            <a:srgbClr val="B6322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title"/>
          </p:nvPr>
        </p:nvSpPr>
        <p:spPr>
          <a:xfrm>
            <a:off x="35496" y="116632"/>
            <a:ext cx="7882284" cy="612304"/>
          </a:xfrm>
        </p:spPr>
        <p:txBody>
          <a:bodyPr>
            <a:noAutofit/>
          </a:bodyPr>
          <a:lstStyle/>
          <a:p>
            <a:pPr indent="177800" algn="l"/>
            <a:r>
              <a:rPr lang="it-IT" altLang="it-IT" sz="2000" b="1" dirty="0" smtClean="0">
                <a:solidFill>
                  <a:schemeClr val="lt1"/>
                </a:solidFill>
                <a:latin typeface="Century Gothic" panose="020B0502020202020204" pitchFamily="34" charset="0"/>
                <a:ea typeface="+mn-ea"/>
                <a:cs typeface="+mn-cs"/>
              </a:rPr>
              <a:t>IL PANORAMA DELLE CERTIFICAZIONI VOLONTARIE NEL SETTORE AGROALIMENTARE</a:t>
            </a:r>
            <a:endParaRPr lang="it-IT" altLang="it-IT" sz="2000" b="1" dirty="0">
              <a:solidFill>
                <a:schemeClr val="lt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2586840" y="1029208"/>
            <a:ext cx="3168352" cy="429405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it-IT" altLang="it-IT" sz="36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FILIERA</a:t>
            </a:r>
            <a:endParaRPr lang="it-IT" altLang="it-IT" sz="2000" b="1" spc="3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621440" y="2136624"/>
            <a:ext cx="164246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it-IT" altLang="it-IT" sz="1400" b="1" dirty="0" smtClean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  <a:p>
            <a:pPr algn="ctr" eaLnBrk="0" hangingPunct="0"/>
            <a:r>
              <a:rPr lang="it-IT" altLang="it-IT" sz="1400" b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PROCESSI </a:t>
            </a:r>
          </a:p>
          <a:p>
            <a:pPr algn="ctr" eaLnBrk="0" hangingPunct="0"/>
            <a:r>
              <a:rPr lang="it-IT" altLang="it-IT" sz="1400" b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PRIMARI</a:t>
            </a:r>
            <a:endParaRPr lang="it-IT" altLang="it-IT" sz="1400" b="1" dirty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2" name="Text Box 28"/>
          <p:cNvSpPr txBox="1">
            <a:spLocks noChangeArrowheads="1"/>
          </p:cNvSpPr>
          <p:nvPr/>
        </p:nvSpPr>
        <p:spPr bwMode="auto">
          <a:xfrm>
            <a:off x="2483768" y="2204864"/>
            <a:ext cx="172819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it-IT" altLang="it-IT" sz="1400" b="1" dirty="0" smtClean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  <a:p>
            <a:pPr algn="ctr" eaLnBrk="0" hangingPunct="0"/>
            <a:r>
              <a:rPr lang="it-IT" altLang="it-IT" sz="1400" b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TRASFORMAZIONE</a:t>
            </a:r>
            <a:endParaRPr lang="it-IT" altLang="it-IT" sz="1400" b="1" dirty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4283968" y="2204864"/>
            <a:ext cx="144016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it-IT" altLang="it-IT" sz="1400" b="1" dirty="0" smtClean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  <a:p>
            <a:pPr algn="ctr" eaLnBrk="0" hangingPunct="0"/>
            <a:r>
              <a:rPr lang="it-IT" altLang="it-IT" sz="1400" b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STOCCAGGIO</a:t>
            </a:r>
            <a:endParaRPr lang="it-IT" altLang="it-IT" sz="1400" b="1" dirty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4" name="Text Box 30"/>
          <p:cNvSpPr txBox="1">
            <a:spLocks noChangeArrowheads="1"/>
          </p:cNvSpPr>
          <p:nvPr/>
        </p:nvSpPr>
        <p:spPr bwMode="auto">
          <a:xfrm>
            <a:off x="5862032" y="2204864"/>
            <a:ext cx="144016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it-IT" altLang="it-IT" sz="1400" b="1" dirty="0" smtClean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  <a:p>
            <a:pPr eaLnBrk="0" hangingPunct="0"/>
            <a:r>
              <a:rPr lang="it-IT" altLang="it-IT" sz="1400" b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DISTRIBUZIONE</a:t>
            </a:r>
            <a:endParaRPr lang="it-IT" altLang="it-IT" sz="1200" b="1" dirty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8" name="Gruppo 27"/>
          <p:cNvGrpSpPr/>
          <p:nvPr/>
        </p:nvGrpSpPr>
        <p:grpSpPr>
          <a:xfrm>
            <a:off x="-29372" y="2794576"/>
            <a:ext cx="9049483" cy="3384376"/>
            <a:chOff x="-27413" y="2996952"/>
            <a:chExt cx="8964488" cy="3384376"/>
          </a:xfrm>
        </p:grpSpPr>
        <p:sp>
          <p:nvSpPr>
            <p:cNvPr id="47" name="Text Box 10"/>
            <p:cNvSpPr txBox="1">
              <a:spLocks noChangeArrowheads="1"/>
            </p:cNvSpPr>
            <p:nvPr/>
          </p:nvSpPr>
          <p:spPr bwMode="auto">
            <a:xfrm>
              <a:off x="723328" y="3053783"/>
              <a:ext cx="1458688" cy="246345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it-IT" altLang="it-IT" sz="1200">
                <a:latin typeface="Times New Roman" charset="0"/>
              </a:endParaRPr>
            </a:p>
          </p:txBody>
        </p:sp>
        <p:sp>
          <p:nvSpPr>
            <p:cNvPr id="48" name="Text Box 11"/>
            <p:cNvSpPr txBox="1">
              <a:spLocks noChangeArrowheads="1"/>
            </p:cNvSpPr>
            <p:nvPr/>
          </p:nvSpPr>
          <p:spPr bwMode="auto">
            <a:xfrm>
              <a:off x="2543364" y="3055312"/>
              <a:ext cx="1510018" cy="24287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it-IT" altLang="it-IT" sz="1200">
                <a:latin typeface="Times New Roman" charset="0"/>
              </a:endParaRPr>
            </a:p>
          </p:txBody>
        </p:sp>
        <p:sp>
          <p:nvSpPr>
            <p:cNvPr id="49" name="Text Box 12"/>
            <p:cNvSpPr txBox="1">
              <a:spLocks noChangeArrowheads="1"/>
            </p:cNvSpPr>
            <p:nvPr/>
          </p:nvSpPr>
          <p:spPr bwMode="auto">
            <a:xfrm>
              <a:off x="4327233" y="3054742"/>
              <a:ext cx="1302253" cy="242931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it-IT" altLang="it-IT" sz="1200">
                <a:latin typeface="Times New Roman" charset="0"/>
              </a:endParaRPr>
            </a:p>
          </p:txBody>
        </p:sp>
        <p:sp>
          <p:nvSpPr>
            <p:cNvPr id="50" name="Text Box 13"/>
            <p:cNvSpPr txBox="1">
              <a:spLocks noChangeArrowheads="1"/>
            </p:cNvSpPr>
            <p:nvPr/>
          </p:nvSpPr>
          <p:spPr bwMode="auto">
            <a:xfrm>
              <a:off x="5818446" y="3055312"/>
              <a:ext cx="1422901" cy="24287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it-IT" altLang="it-IT" sz="1200" b="1">
                <a:latin typeface="Century Gothic" pitchFamily="34" charset="0"/>
              </a:endParaRPr>
            </a:p>
          </p:txBody>
        </p:sp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5814715" y="3055312"/>
              <a:ext cx="1395328" cy="100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it-IT" altLang="it-IT" sz="1200" b="1" dirty="0">
                  <a:latin typeface="Century Gothic" pitchFamily="34" charset="0"/>
                </a:rPr>
                <a:t>IFS </a:t>
              </a:r>
              <a:r>
                <a:rPr lang="it-IT" altLang="it-IT" sz="1200" b="1" dirty="0" err="1">
                  <a:latin typeface="Century Gothic" pitchFamily="34" charset="0"/>
                </a:rPr>
                <a:t>Food</a:t>
              </a:r>
              <a:r>
                <a:rPr lang="it-IT" altLang="it-IT" sz="1200" b="1" dirty="0">
                  <a:latin typeface="Century Gothic" pitchFamily="34" charset="0"/>
                </a:rPr>
                <a:t> </a:t>
              </a:r>
              <a:r>
                <a:rPr lang="it-IT" altLang="it-IT" sz="1200" b="1" dirty="0" err="1" smtClean="0">
                  <a:latin typeface="Century Gothic" pitchFamily="34" charset="0"/>
                </a:rPr>
                <a:t>Store</a:t>
              </a:r>
              <a:endParaRPr lang="it-IT" altLang="it-IT" sz="1200" b="1" dirty="0" smtClean="0">
                <a:latin typeface="Century Gothic" pitchFamily="34" charset="0"/>
              </a:endParaRPr>
            </a:p>
            <a:p>
              <a:pPr algn="ctr" eaLnBrk="0" hangingPunct="0"/>
              <a:r>
                <a:rPr lang="it-IT" altLang="it-IT" sz="1200" b="1" dirty="0" smtClean="0">
                  <a:latin typeface="Century Gothic" pitchFamily="34" charset="0"/>
                </a:rPr>
                <a:t> </a:t>
              </a:r>
              <a:endParaRPr lang="it-IT" altLang="it-IT" sz="1200" b="1" dirty="0">
                <a:latin typeface="Century Gothic" pitchFamily="34" charset="0"/>
              </a:endParaRPr>
            </a:p>
            <a:p>
              <a:pPr algn="ctr" eaLnBrk="0" hangingPunct="0"/>
              <a:r>
                <a:rPr lang="it-IT" altLang="it-IT" sz="1200" b="1" dirty="0" smtClean="0">
                  <a:latin typeface="Century Gothic" pitchFamily="34" charset="0"/>
                </a:rPr>
                <a:t>IFS </a:t>
              </a:r>
              <a:r>
                <a:rPr lang="it-IT" altLang="it-IT" sz="1200" b="1" dirty="0" err="1" smtClean="0">
                  <a:latin typeface="Century Gothic" pitchFamily="34" charset="0"/>
                </a:rPr>
                <a:t>Logistic</a:t>
              </a:r>
              <a:endParaRPr lang="it-IT" altLang="it-IT" sz="1200" b="1" dirty="0" smtClean="0">
                <a:latin typeface="Century Gothic" pitchFamily="34" charset="0"/>
              </a:endParaRPr>
            </a:p>
            <a:p>
              <a:pPr algn="ctr" eaLnBrk="0" hangingPunct="0"/>
              <a:endParaRPr lang="en-US" altLang="it-IT" sz="1200" b="1" dirty="0" smtClean="0">
                <a:latin typeface="Century Gothic" pitchFamily="34" charset="0"/>
              </a:endParaRPr>
            </a:p>
            <a:p>
              <a:pPr algn="ctr" eaLnBrk="0" hangingPunct="0"/>
              <a:r>
                <a:rPr lang="en-US" altLang="it-IT" sz="1200" b="1" dirty="0" smtClean="0">
                  <a:latin typeface="Century Gothic" pitchFamily="34" charset="0"/>
                </a:rPr>
                <a:t>Global </a:t>
              </a:r>
            </a:p>
            <a:p>
              <a:pPr algn="ctr" eaLnBrk="0" hangingPunct="0"/>
              <a:r>
                <a:rPr lang="en-US" altLang="it-IT" sz="1200" b="1" dirty="0" smtClean="0">
                  <a:latin typeface="Century Gothic" pitchFamily="34" charset="0"/>
                </a:rPr>
                <a:t>Standard </a:t>
              </a:r>
              <a:r>
                <a:rPr lang="en-US" altLang="it-IT" sz="1200" b="1" dirty="0">
                  <a:latin typeface="Century Gothic" pitchFamily="34" charset="0"/>
                </a:rPr>
                <a:t>- Storage and Distribution (GSSD) </a:t>
              </a:r>
              <a:endParaRPr lang="en-US" altLang="it-IT" sz="1200" b="1" dirty="0" smtClean="0">
                <a:latin typeface="Century Gothic" pitchFamily="34" charset="0"/>
              </a:endParaRPr>
            </a:p>
            <a:p>
              <a:pPr algn="ctr" eaLnBrk="0" hangingPunct="0"/>
              <a:r>
                <a:rPr lang="it-IT" altLang="it-IT" sz="1200" b="1" dirty="0">
                  <a:latin typeface="Century Gothic" pitchFamily="34" charset="0"/>
                </a:rPr>
                <a:t> </a:t>
              </a:r>
              <a:endParaRPr lang="it-IT" altLang="it-IT" sz="1200" b="1" dirty="0" smtClean="0">
                <a:latin typeface="Century Gothic" pitchFamily="34" charset="0"/>
              </a:endParaRPr>
            </a:p>
          </p:txBody>
        </p: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808499" y="3055312"/>
              <a:ext cx="1259463" cy="167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it-IT" altLang="it-IT" sz="1200" b="1" dirty="0" smtClean="0">
                  <a:latin typeface="Century Gothic" pitchFamily="34" charset="0"/>
                </a:rPr>
                <a:t>QS</a:t>
              </a:r>
            </a:p>
            <a:p>
              <a:pPr algn="ctr" eaLnBrk="0" hangingPunct="0"/>
              <a:endParaRPr lang="it-IT" altLang="it-IT" sz="1200" b="1" dirty="0" smtClean="0">
                <a:latin typeface="Century Gothic" pitchFamily="34" charset="0"/>
              </a:endParaRPr>
            </a:p>
            <a:p>
              <a:pPr algn="ctr" eaLnBrk="0" hangingPunct="0"/>
              <a:r>
                <a:rPr lang="it-IT" altLang="it-IT" sz="1200" b="1" dirty="0" smtClean="0">
                  <a:latin typeface="Century Gothic" pitchFamily="34" charset="0"/>
                </a:rPr>
                <a:t>GLOBALGAP</a:t>
              </a:r>
              <a:br>
                <a:rPr lang="it-IT" altLang="it-IT" sz="1200" b="1" dirty="0" smtClean="0">
                  <a:latin typeface="Century Gothic" pitchFamily="34" charset="0"/>
                </a:rPr>
              </a:br>
              <a:endParaRPr lang="it-IT" altLang="it-IT" sz="1200" b="1" dirty="0" smtClean="0">
                <a:latin typeface="Century Gothic" pitchFamily="34" charset="0"/>
              </a:endParaRPr>
            </a:p>
            <a:p>
              <a:pPr algn="ctr" eaLnBrk="0" hangingPunct="0"/>
              <a:r>
                <a:rPr lang="it-IT" altLang="it-IT" sz="1200" b="1" dirty="0" smtClean="0">
                  <a:latin typeface="Century Gothic" pitchFamily="34" charset="0"/>
                </a:rPr>
                <a:t>GTP</a:t>
              </a:r>
            </a:p>
            <a:p>
              <a:pPr algn="ctr" eaLnBrk="0" hangingPunct="0"/>
              <a:endParaRPr lang="it-IT" altLang="it-IT" sz="1200" b="1" dirty="0">
                <a:latin typeface="Century Gothic" pitchFamily="34" charset="0"/>
              </a:endParaRPr>
            </a:p>
            <a:p>
              <a:pPr algn="ctr" eaLnBrk="0" hangingPunct="0"/>
              <a:r>
                <a:rPr lang="it-IT" altLang="it-IT" sz="1200" b="1" dirty="0" smtClean="0">
                  <a:latin typeface="Century Gothic" pitchFamily="34" charset="0"/>
                </a:rPr>
                <a:t>DOP/IGP</a:t>
              </a:r>
            </a:p>
            <a:p>
              <a:pPr algn="ctr" eaLnBrk="0" hangingPunct="0"/>
              <a:endParaRPr lang="it-IT" altLang="it-IT" sz="1200" b="1" dirty="0" smtClean="0">
                <a:latin typeface="Century Gothic" pitchFamily="34" charset="0"/>
              </a:endParaRPr>
            </a:p>
            <a:p>
              <a:pPr algn="ctr" eaLnBrk="0" hangingPunct="0"/>
              <a:r>
                <a:rPr lang="it-IT" altLang="it-IT" sz="1200" b="1" dirty="0" smtClean="0">
                  <a:latin typeface="Century Gothic" pitchFamily="34" charset="0"/>
                </a:rPr>
                <a:t>Certificazione di Prodotto</a:t>
              </a:r>
            </a:p>
            <a:p>
              <a:pPr algn="ctr" eaLnBrk="0" hangingPunct="0"/>
              <a:endParaRPr lang="it-IT" altLang="it-IT" sz="1200" b="1" dirty="0">
                <a:latin typeface="Century Gothic" pitchFamily="34" charset="0"/>
              </a:endParaRP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2547437" y="2996952"/>
              <a:ext cx="1512168" cy="1998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altLang="it-IT" sz="1200" b="1" dirty="0">
                  <a:latin typeface="Century Gothic" pitchFamily="34" charset="0"/>
                </a:rPr>
                <a:t>DOP/IGP</a:t>
              </a:r>
            </a:p>
            <a:p>
              <a:pPr algn="ctr" eaLnBrk="0" hangingPunct="0"/>
              <a:endParaRPr lang="en-US" altLang="it-IT" sz="1200" b="1" dirty="0">
                <a:latin typeface="Century Gothic" pitchFamily="34" charset="0"/>
              </a:endParaRPr>
            </a:p>
            <a:p>
              <a:pPr algn="ctr" eaLnBrk="0" hangingPunct="0"/>
              <a:r>
                <a:rPr lang="en-US" altLang="it-IT" sz="1200" b="1" dirty="0">
                  <a:latin typeface="Century Gothic" pitchFamily="34" charset="0"/>
                </a:rPr>
                <a:t>Certificazione </a:t>
              </a:r>
              <a:r>
                <a:rPr lang="en-US" altLang="it-IT" sz="1200" b="1" dirty="0" err="1" smtClean="0">
                  <a:latin typeface="Century Gothic" pitchFamily="34" charset="0"/>
                </a:rPr>
                <a:t>Prodotto</a:t>
              </a:r>
              <a:endParaRPr lang="en-US" altLang="it-IT" sz="1200" b="1" dirty="0">
                <a:latin typeface="Century Gothic" pitchFamily="34" charset="0"/>
              </a:endParaRPr>
            </a:p>
            <a:p>
              <a:pPr algn="ctr" eaLnBrk="0" hangingPunct="0"/>
              <a:endParaRPr lang="en-US" altLang="it-IT" sz="1200" b="1" dirty="0" smtClean="0">
                <a:latin typeface="Century Gothic" pitchFamily="34" charset="0"/>
              </a:endParaRPr>
            </a:p>
            <a:p>
              <a:pPr algn="ctr" eaLnBrk="0" hangingPunct="0"/>
              <a:r>
                <a:rPr lang="en-US" altLang="it-IT" sz="1200" b="1" dirty="0">
                  <a:latin typeface="Century Gothic" pitchFamily="34" charset="0"/>
                </a:rPr>
                <a:t>G</a:t>
              </a:r>
              <a:r>
                <a:rPr lang="en-US" altLang="it-IT" sz="1200" b="1" dirty="0" smtClean="0">
                  <a:latin typeface="Century Gothic" pitchFamily="34" charset="0"/>
                </a:rPr>
                <a:t>lobal </a:t>
              </a:r>
              <a:r>
                <a:rPr lang="en-US" altLang="it-IT" sz="1200" b="1" dirty="0">
                  <a:latin typeface="Century Gothic" pitchFamily="34" charset="0"/>
                </a:rPr>
                <a:t>standard for food safety </a:t>
              </a:r>
              <a:endParaRPr lang="en-US" altLang="it-IT" sz="1200" b="1" dirty="0" smtClean="0">
                <a:latin typeface="Century Gothic" pitchFamily="34" charset="0"/>
              </a:endParaRPr>
            </a:p>
            <a:p>
              <a:pPr algn="ctr" eaLnBrk="0" hangingPunct="0"/>
              <a:endParaRPr lang="en-US" altLang="it-IT" sz="1200" b="1" dirty="0" smtClean="0">
                <a:latin typeface="Century Gothic" pitchFamily="34" charset="0"/>
              </a:endParaRPr>
            </a:p>
            <a:p>
              <a:pPr algn="ctr" eaLnBrk="0" hangingPunct="0"/>
              <a:r>
                <a:rPr lang="en-US" altLang="it-IT" sz="1200" b="1" dirty="0" smtClean="0">
                  <a:latin typeface="Century Gothic" pitchFamily="34" charset="0"/>
                </a:rPr>
                <a:t>IFS</a:t>
              </a:r>
            </a:p>
            <a:p>
              <a:pPr algn="ctr" eaLnBrk="0" hangingPunct="0"/>
              <a:r>
                <a:rPr lang="en-US" altLang="it-IT" sz="1200" b="1" dirty="0" smtClean="0">
                  <a:latin typeface="Century Gothic" pitchFamily="34" charset="0"/>
                </a:rPr>
                <a:t> </a:t>
              </a:r>
            </a:p>
            <a:p>
              <a:pPr algn="ctr" eaLnBrk="0" hangingPunct="0"/>
              <a:r>
                <a:rPr lang="en-US" altLang="it-IT" sz="1200" b="1" dirty="0" smtClean="0">
                  <a:latin typeface="Century Gothic" pitchFamily="34" charset="0"/>
                </a:rPr>
                <a:t>Dutch </a:t>
              </a:r>
              <a:r>
                <a:rPr lang="en-US" altLang="it-IT" sz="1200" b="1" dirty="0" err="1" smtClean="0">
                  <a:latin typeface="Century Gothic" pitchFamily="34" charset="0"/>
                </a:rPr>
                <a:t>Haccp</a:t>
              </a:r>
              <a:endParaRPr lang="en-US" altLang="it-IT" sz="1200" b="1" dirty="0" smtClean="0">
                <a:latin typeface="Century Gothic" pitchFamily="34" charset="0"/>
              </a:endParaRPr>
            </a:p>
            <a:p>
              <a:pPr algn="ctr" eaLnBrk="0" hangingPunct="0"/>
              <a:endParaRPr lang="en-US" altLang="it-IT" sz="1200" b="1" dirty="0" smtClean="0">
                <a:latin typeface="Century Gothic" pitchFamily="34" charset="0"/>
              </a:endParaRPr>
            </a:p>
            <a:p>
              <a:pPr algn="ctr" eaLnBrk="0" hangingPunct="0"/>
              <a:r>
                <a:rPr lang="en-US" altLang="it-IT" sz="1200" b="1" dirty="0" smtClean="0">
                  <a:latin typeface="Century Gothic" pitchFamily="34" charset="0"/>
                </a:rPr>
                <a:t>DAP</a:t>
              </a:r>
            </a:p>
            <a:p>
              <a:pPr algn="ctr" eaLnBrk="0" hangingPunct="0"/>
              <a:endParaRPr lang="it-IT" altLang="it-IT" sz="1200" b="1" dirty="0">
                <a:latin typeface="Century Gothic" pitchFamily="34" charset="0"/>
              </a:endParaRPr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>
              <a:off x="4338154" y="3055312"/>
              <a:ext cx="1358935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it-IT" altLang="it-IT" sz="1200" b="1" dirty="0" smtClean="0">
                  <a:latin typeface="Century Gothic" pitchFamily="34" charset="0"/>
                </a:rPr>
                <a:t>IFS </a:t>
              </a:r>
              <a:r>
                <a:rPr lang="it-IT" altLang="it-IT" sz="1200" b="1" dirty="0" err="1" smtClean="0">
                  <a:latin typeface="Century Gothic" pitchFamily="34" charset="0"/>
                </a:rPr>
                <a:t>Logistic</a:t>
              </a:r>
              <a:endParaRPr lang="it-IT" altLang="it-IT" sz="1200" b="1" dirty="0" smtClean="0">
                <a:latin typeface="Century Gothic" pitchFamily="34" charset="0"/>
              </a:endParaRPr>
            </a:p>
            <a:p>
              <a:pPr algn="ctr" eaLnBrk="0" hangingPunct="0"/>
              <a:endParaRPr lang="it-IT" altLang="it-IT" sz="1200" b="1" dirty="0" smtClean="0">
                <a:latin typeface="Century Gothic" pitchFamily="34" charset="0"/>
              </a:endParaRPr>
            </a:p>
            <a:p>
              <a:pPr algn="ctr" eaLnBrk="0" hangingPunct="0"/>
              <a:endParaRPr lang="it-IT" altLang="it-IT" sz="1200" b="1" dirty="0" smtClean="0">
                <a:latin typeface="Century Gothic" pitchFamily="34" charset="0"/>
              </a:endParaRPr>
            </a:p>
            <a:p>
              <a:pPr algn="ctr" eaLnBrk="0" hangingPunct="0"/>
              <a:r>
                <a:rPr lang="en-US" altLang="it-IT" sz="1200" b="1" dirty="0">
                  <a:latin typeface="Century Gothic" pitchFamily="34" charset="0"/>
                </a:rPr>
                <a:t>Global Standard - Storage and Distribution (GSSD) </a:t>
              </a:r>
              <a:endParaRPr lang="it-IT" altLang="it-IT" sz="1200" b="1" dirty="0" smtClean="0">
                <a:latin typeface="Century Gothic" pitchFamily="34" charset="0"/>
              </a:endParaRPr>
            </a:p>
            <a:p>
              <a:pPr algn="ctr" eaLnBrk="0" hangingPunct="0"/>
              <a:endParaRPr lang="it-IT" altLang="it-IT" sz="1200" b="1" dirty="0">
                <a:latin typeface="Century Gothic" pitchFamily="34" charset="0"/>
              </a:endParaRPr>
            </a:p>
          </p:txBody>
        </p:sp>
        <p:sp>
          <p:nvSpPr>
            <p:cNvPr id="56" name="Pentagono 55"/>
            <p:cNvSpPr/>
            <p:nvPr/>
          </p:nvSpPr>
          <p:spPr>
            <a:xfrm>
              <a:off x="175385" y="5415821"/>
              <a:ext cx="8640959" cy="965507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2192" name="Text Box 32"/>
            <p:cNvSpPr txBox="1">
              <a:spLocks noChangeArrowheads="1"/>
            </p:cNvSpPr>
            <p:nvPr/>
          </p:nvSpPr>
          <p:spPr bwMode="auto">
            <a:xfrm>
              <a:off x="-27413" y="5647600"/>
              <a:ext cx="8964488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lnSpc>
                  <a:spcPct val="150000"/>
                </a:lnSpc>
              </a:pPr>
              <a:r>
                <a:rPr lang="it-IT" altLang="it-IT" sz="1700" b="1" dirty="0" smtClean="0">
                  <a:latin typeface="Century Gothic" pitchFamily="34" charset="0"/>
                </a:rPr>
                <a:t>UNI EN ISO 9001, UNI EN ISO 14001, BS OHSAS 18001, SA 8000, UNI EN ISO 22000</a:t>
              </a:r>
              <a:endParaRPr lang="it-IT" altLang="it-IT" sz="1700" b="1" dirty="0">
                <a:latin typeface="Century Gothic" pitchFamily="34" charset="0"/>
              </a:endParaRPr>
            </a:p>
          </p:txBody>
        </p:sp>
      </p:grpSp>
      <p:cxnSp>
        <p:nvCxnSpPr>
          <p:cNvPr id="34" name="Forma 33"/>
          <p:cNvCxnSpPr>
            <a:stCxn id="32" idx="1"/>
            <a:endCxn id="41" idx="0"/>
          </p:cNvCxnSpPr>
          <p:nvPr/>
        </p:nvCxnSpPr>
        <p:spPr>
          <a:xfrm rot="10800000" flipV="1">
            <a:off x="1442674" y="1243910"/>
            <a:ext cx="1144166" cy="892713"/>
          </a:xfrm>
          <a:prstGeom prst="bentConnector2">
            <a:avLst/>
          </a:prstGeom>
          <a:ln w="28575">
            <a:solidFill>
              <a:schemeClr val="accent2">
                <a:lumMod val="75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Forma 34"/>
          <p:cNvCxnSpPr>
            <a:stCxn id="32" idx="3"/>
            <a:endCxn id="44" idx="0"/>
          </p:cNvCxnSpPr>
          <p:nvPr/>
        </p:nvCxnSpPr>
        <p:spPr>
          <a:xfrm>
            <a:off x="5755192" y="1243911"/>
            <a:ext cx="826920" cy="960953"/>
          </a:xfrm>
          <a:prstGeom prst="bentConnector2">
            <a:avLst/>
          </a:prstGeom>
          <a:ln w="28575">
            <a:solidFill>
              <a:schemeClr val="accent2">
                <a:lumMod val="75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2 66"/>
          <p:cNvCxnSpPr>
            <a:endCxn id="42" idx="0"/>
          </p:cNvCxnSpPr>
          <p:nvPr/>
        </p:nvCxnSpPr>
        <p:spPr>
          <a:xfrm>
            <a:off x="3347864" y="1844824"/>
            <a:ext cx="0" cy="36004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/>
          <p:cNvCxnSpPr>
            <a:endCxn id="43" idx="0"/>
          </p:cNvCxnSpPr>
          <p:nvPr/>
        </p:nvCxnSpPr>
        <p:spPr>
          <a:xfrm flipH="1">
            <a:off x="5004048" y="1828800"/>
            <a:ext cx="4680" cy="37606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entagono 37"/>
          <p:cNvSpPr/>
          <p:nvPr/>
        </p:nvSpPr>
        <p:spPr>
          <a:xfrm>
            <a:off x="169593" y="991789"/>
            <a:ext cx="8722887" cy="792088"/>
          </a:xfrm>
          <a:prstGeom prst="homePlate">
            <a:avLst/>
          </a:prstGeom>
          <a:solidFill>
            <a:schemeClr val="accent3">
              <a:alpha val="3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44508" y="980728"/>
            <a:ext cx="1084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1400" b="1" dirty="0" err="1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CAMPO…</a:t>
            </a:r>
            <a:endParaRPr lang="it-IT" altLang="it-IT" sz="1400" b="1" dirty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7452320" y="980728"/>
            <a:ext cx="1084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1400" b="1" dirty="0" err="1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…TAVOLA</a:t>
            </a:r>
            <a:endParaRPr lang="it-IT" altLang="it-IT" sz="1400" b="1" dirty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entagono 53"/>
          <p:cNvSpPr/>
          <p:nvPr/>
        </p:nvSpPr>
        <p:spPr>
          <a:xfrm rot="16200000">
            <a:off x="8234697" y="6291648"/>
            <a:ext cx="648071" cy="484632"/>
          </a:xfrm>
          <a:prstGeom prst="homePlate">
            <a:avLst>
              <a:gd name="adj" fmla="val 3310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uppo 10"/>
          <p:cNvGrpSpPr/>
          <p:nvPr/>
        </p:nvGrpSpPr>
        <p:grpSpPr>
          <a:xfrm>
            <a:off x="395536" y="1700808"/>
            <a:ext cx="7920880" cy="3901652"/>
            <a:chOff x="701745" y="767719"/>
            <a:chExt cx="7920880" cy="3901652"/>
          </a:xfrm>
        </p:grpSpPr>
        <p:sp>
          <p:nvSpPr>
            <p:cNvPr id="3" name="Arco 2"/>
            <p:cNvSpPr/>
            <p:nvPr/>
          </p:nvSpPr>
          <p:spPr>
            <a:xfrm>
              <a:off x="7254473" y="839727"/>
              <a:ext cx="1368152" cy="1957864"/>
            </a:xfrm>
            <a:prstGeom prst="arc">
              <a:avLst>
                <a:gd name="adj1" fmla="val 16129350"/>
                <a:gd name="adj2" fmla="val 5234020"/>
              </a:avLst>
            </a:prstGeom>
            <a:ln w="3175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" name="Connettore 1 3"/>
            <p:cNvCxnSpPr/>
            <p:nvPr/>
          </p:nvCxnSpPr>
          <p:spPr>
            <a:xfrm flipV="1">
              <a:off x="1408610" y="2783944"/>
              <a:ext cx="6696311" cy="1328"/>
            </a:xfrm>
            <a:prstGeom prst="line">
              <a:avLst/>
            </a:prstGeom>
            <a:ln w="3175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Arco 4"/>
            <p:cNvSpPr/>
            <p:nvPr/>
          </p:nvSpPr>
          <p:spPr>
            <a:xfrm flipH="1">
              <a:off x="701745" y="2783943"/>
              <a:ext cx="1368152" cy="1872208"/>
            </a:xfrm>
            <a:prstGeom prst="arc">
              <a:avLst>
                <a:gd name="adj1" fmla="val 16066068"/>
                <a:gd name="adj2" fmla="val 5585519"/>
              </a:avLst>
            </a:prstGeom>
            <a:ln w="3175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7" name="Connettore 1 6"/>
            <p:cNvCxnSpPr/>
            <p:nvPr/>
          </p:nvCxnSpPr>
          <p:spPr>
            <a:xfrm flipV="1">
              <a:off x="1294355" y="4647904"/>
              <a:ext cx="3079357" cy="21467"/>
            </a:xfrm>
            <a:prstGeom prst="line">
              <a:avLst/>
            </a:prstGeom>
            <a:ln w="3175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1 7"/>
            <p:cNvCxnSpPr/>
            <p:nvPr/>
          </p:nvCxnSpPr>
          <p:spPr>
            <a:xfrm>
              <a:off x="701745" y="767719"/>
              <a:ext cx="7220291" cy="13921"/>
            </a:xfrm>
            <a:prstGeom prst="line">
              <a:avLst/>
            </a:prstGeom>
            <a:ln w="3175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ttangolo arrotondato 48"/>
          <p:cNvSpPr/>
          <p:nvPr/>
        </p:nvSpPr>
        <p:spPr>
          <a:xfrm>
            <a:off x="1331640" y="4941168"/>
            <a:ext cx="2182596" cy="126876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Rettangolo arrotondato 47"/>
          <p:cNvSpPr/>
          <p:nvPr/>
        </p:nvSpPr>
        <p:spPr>
          <a:xfrm>
            <a:off x="1228792" y="3046604"/>
            <a:ext cx="2407104" cy="113125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arrotondato 43"/>
          <p:cNvSpPr/>
          <p:nvPr/>
        </p:nvSpPr>
        <p:spPr>
          <a:xfrm>
            <a:off x="5439864" y="1119235"/>
            <a:ext cx="2228480" cy="105841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275940" y="6261754"/>
            <a:ext cx="442392" cy="501650"/>
          </a:xfrm>
        </p:spPr>
        <p:txBody>
          <a:bodyPr/>
          <a:lstStyle/>
          <a:p>
            <a:fld id="{DEC64B54-CAC8-4792-B7A5-76189B3B73BD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-1" y="136478"/>
            <a:ext cx="8801049" cy="772242"/>
          </a:xfrm>
          <a:prstGeom prst="rect">
            <a:avLst/>
          </a:prstGeom>
          <a:solidFill>
            <a:srgbClr val="B6322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-36512" y="262095"/>
            <a:ext cx="8837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defRPr/>
            </a:pPr>
            <a:r>
              <a:rPr lang="it-IT" altLang="it-IT" sz="2400" b="1" dirty="0">
                <a:solidFill>
                  <a:schemeClr val="lt1"/>
                </a:solidFill>
                <a:latin typeface="Century Gothic" panose="020B0502020202020204" pitchFamily="34" charset="0"/>
              </a:rPr>
              <a:t>I </a:t>
            </a:r>
            <a:r>
              <a:rPr lang="it-IT" altLang="it-IT" sz="2400" b="1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PASSI PER OTTENERE LA QUALIFICAZIONE “GREEN CARE”</a:t>
            </a:r>
            <a:endParaRPr lang="it-IT" altLang="it-IT" sz="2400" b="1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4" name="Gruppo 55"/>
          <p:cNvGrpSpPr/>
          <p:nvPr/>
        </p:nvGrpSpPr>
        <p:grpSpPr>
          <a:xfrm>
            <a:off x="4427984" y="4437112"/>
            <a:ext cx="3277536" cy="1882957"/>
            <a:chOff x="6800480" y="4742560"/>
            <a:chExt cx="1944216" cy="1728192"/>
          </a:xfrm>
        </p:grpSpPr>
        <p:sp>
          <p:nvSpPr>
            <p:cNvPr id="55" name="Stella a 12 punte 54"/>
            <p:cNvSpPr/>
            <p:nvPr/>
          </p:nvSpPr>
          <p:spPr>
            <a:xfrm>
              <a:off x="6800480" y="4742560"/>
              <a:ext cx="1944216" cy="1728192"/>
            </a:xfrm>
            <a:prstGeom prst="star12">
              <a:avLst/>
            </a:prstGeom>
            <a:solidFill>
              <a:srgbClr val="FFFF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6992677" y="5006918"/>
              <a:ext cx="1603274" cy="1355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400" b="1" dirty="0" smtClean="0">
                  <a:latin typeface="Century Gothic" pitchFamily="34" charset="0"/>
                </a:rPr>
                <a:t>RILASCIO </a:t>
              </a:r>
            </a:p>
            <a:p>
              <a:pPr algn="ctr"/>
              <a:r>
                <a:rPr lang="it-IT" sz="1400" b="1" dirty="0" smtClean="0">
                  <a:latin typeface="Century Gothic" pitchFamily="34" charset="0"/>
                </a:rPr>
                <a:t>DEL CERTIFICATO, MARCHIO ED ETICHETTA</a:t>
              </a:r>
            </a:p>
            <a:p>
              <a:pPr algn="ctr"/>
              <a:r>
                <a:rPr lang="it-IT" sz="1200" dirty="0" smtClean="0">
                  <a:latin typeface="Century Gothic" pitchFamily="34" charset="0"/>
                </a:rPr>
                <a:t>IN CASO </a:t>
              </a:r>
              <a:r>
                <a:rPr lang="it-IT" sz="1200" dirty="0" err="1" smtClean="0">
                  <a:latin typeface="Century Gothic" pitchFamily="34" charset="0"/>
                </a:rPr>
                <a:t>DI</a:t>
              </a:r>
              <a:r>
                <a:rPr lang="it-IT" sz="1200" dirty="0" smtClean="0">
                  <a:latin typeface="Century Gothic" pitchFamily="34" charset="0"/>
                </a:rPr>
                <a:t> ESITO </a:t>
              </a:r>
            </a:p>
            <a:p>
              <a:pPr algn="ctr"/>
              <a:r>
                <a:rPr lang="it-IT" sz="1200" dirty="0" smtClean="0">
                  <a:latin typeface="Century Gothic" pitchFamily="34" charset="0"/>
                </a:rPr>
                <a:t>POSITIVO </a:t>
              </a:r>
            </a:p>
            <a:p>
              <a:pPr algn="ctr"/>
              <a:r>
                <a:rPr lang="it-IT" sz="1200" dirty="0" smtClean="0">
                  <a:latin typeface="Century Gothic" pitchFamily="34" charset="0"/>
                </a:rPr>
                <a:t>DELLA VERIFICA</a:t>
              </a:r>
            </a:p>
            <a:p>
              <a:pPr algn="ctr"/>
              <a:endParaRPr lang="it-IT" sz="1200" b="1" dirty="0" smtClean="0">
                <a:latin typeface="Century Gothic" pitchFamily="34" charset="0"/>
              </a:endParaRPr>
            </a:p>
          </p:txBody>
        </p:sp>
      </p:grpSp>
      <p:grpSp>
        <p:nvGrpSpPr>
          <p:cNvPr id="25" name="Gruppo 56"/>
          <p:cNvGrpSpPr/>
          <p:nvPr/>
        </p:nvGrpSpPr>
        <p:grpSpPr>
          <a:xfrm>
            <a:off x="2069136" y="1128512"/>
            <a:ext cx="2394852" cy="1058416"/>
            <a:chOff x="1870528" y="1124744"/>
            <a:chExt cx="2394852" cy="1058416"/>
          </a:xfrm>
        </p:grpSpPr>
        <p:sp>
          <p:nvSpPr>
            <p:cNvPr id="43" name="Rettangolo arrotondato 42"/>
            <p:cNvSpPr/>
            <p:nvPr/>
          </p:nvSpPr>
          <p:spPr>
            <a:xfrm>
              <a:off x="1928888" y="1124744"/>
              <a:ext cx="2250836" cy="105841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1870528" y="1277472"/>
              <a:ext cx="239485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400" b="1" dirty="0" smtClean="0">
                  <a:latin typeface="Century Gothic" pitchFamily="34" charset="0"/>
                </a:rPr>
                <a:t>SCEGLIERE IL PRODOTTO OGGETTO DI QUALIFICAZIONE</a:t>
              </a:r>
            </a:p>
          </p:txBody>
        </p:sp>
      </p:grpSp>
      <p:sp>
        <p:nvSpPr>
          <p:cNvPr id="14" name="Rettangolo 13"/>
          <p:cNvSpPr/>
          <p:nvPr/>
        </p:nvSpPr>
        <p:spPr>
          <a:xfrm>
            <a:off x="5494456" y="1181363"/>
            <a:ext cx="2115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400" b="1" dirty="0" smtClean="0">
                <a:latin typeface="Century Gothic" pitchFamily="34" charset="0"/>
              </a:rPr>
              <a:t>RIVOLGERSI ALLA CCIAA DI CUNEO PER OTTENERE LA DOCUMENTAZIONE </a:t>
            </a:r>
          </a:p>
        </p:txBody>
      </p:sp>
      <p:grpSp>
        <p:nvGrpSpPr>
          <p:cNvPr id="36" name="Gruppo 35"/>
          <p:cNvGrpSpPr/>
          <p:nvPr/>
        </p:nvGrpSpPr>
        <p:grpSpPr>
          <a:xfrm>
            <a:off x="4367280" y="3068960"/>
            <a:ext cx="2436968" cy="1248381"/>
            <a:chOff x="5350440" y="3068960"/>
            <a:chExt cx="2436968" cy="1248381"/>
          </a:xfrm>
        </p:grpSpPr>
        <p:sp>
          <p:nvSpPr>
            <p:cNvPr id="45" name="Rettangolo arrotondato 44"/>
            <p:cNvSpPr/>
            <p:nvPr/>
          </p:nvSpPr>
          <p:spPr>
            <a:xfrm>
              <a:off x="5350440" y="3068960"/>
              <a:ext cx="2389912" cy="114043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5364088" y="3147790"/>
              <a:ext cx="242332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400" b="1" dirty="0" smtClean="0">
                  <a:latin typeface="Century Gothic" pitchFamily="34" charset="0"/>
                </a:rPr>
                <a:t>SOTTOSCRIVERE LA DOMANDA DI CERTIFICAZIONE E IL CONTRATTO DI ADESIONE  	</a:t>
              </a:r>
            </a:p>
          </p:txBody>
        </p:sp>
      </p:grpSp>
      <p:sp>
        <p:nvSpPr>
          <p:cNvPr id="21" name="Rettangolo 20"/>
          <p:cNvSpPr/>
          <p:nvPr/>
        </p:nvSpPr>
        <p:spPr>
          <a:xfrm>
            <a:off x="1471888" y="5088952"/>
            <a:ext cx="1944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400" b="1" dirty="0" smtClean="0">
                <a:latin typeface="Century Gothic" pitchFamily="34" charset="0"/>
              </a:rPr>
              <a:t>VERIFICA DA PARTE DELLA STRUTTURA DI CONTROLLO</a:t>
            </a:r>
          </a:p>
          <a:p>
            <a:pPr lvl="0" algn="ctr"/>
            <a:r>
              <a:rPr lang="it-IT" sz="1400" b="1" dirty="0" smtClean="0">
                <a:latin typeface="Century Gothic" pitchFamily="34" charset="0"/>
              </a:rPr>
              <a:t>CAMERALE</a:t>
            </a:r>
          </a:p>
        </p:txBody>
      </p:sp>
      <p:sp>
        <p:nvSpPr>
          <p:cNvPr id="51" name="Triangolo isoscele 50"/>
          <p:cNvSpPr/>
          <p:nvPr/>
        </p:nvSpPr>
        <p:spPr>
          <a:xfrm rot="5400000">
            <a:off x="502948" y="1428198"/>
            <a:ext cx="576064" cy="54522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Rettangolo 57"/>
          <p:cNvSpPr/>
          <p:nvPr/>
        </p:nvSpPr>
        <p:spPr>
          <a:xfrm>
            <a:off x="1245388" y="3140968"/>
            <a:ext cx="23905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400" b="1" dirty="0" smtClean="0">
                <a:latin typeface="Century Gothic" pitchFamily="34" charset="0"/>
              </a:rPr>
              <a:t>CALCOLARE I CONSUMI IDRICI ED ENERGETICI ANNUI RIFERITI AL PRODOTTO</a:t>
            </a:r>
          </a:p>
        </p:txBody>
      </p:sp>
      <p:pic>
        <p:nvPicPr>
          <p:cNvPr id="56" name="Immagine 5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9061">
            <a:off x="6742056" y="5562048"/>
            <a:ext cx="2016224" cy="7200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9" name="Triangolo isoscele 38"/>
          <p:cNvSpPr/>
          <p:nvPr/>
        </p:nvSpPr>
        <p:spPr>
          <a:xfrm rot="10800000">
            <a:off x="8028384" y="2420888"/>
            <a:ext cx="576064" cy="54522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Triangolo isoscele 39"/>
          <p:cNvSpPr/>
          <p:nvPr/>
        </p:nvSpPr>
        <p:spPr>
          <a:xfrm rot="10800000">
            <a:off x="179512" y="4293096"/>
            <a:ext cx="576064" cy="54522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Triangolo isoscele 40"/>
          <p:cNvSpPr/>
          <p:nvPr/>
        </p:nvSpPr>
        <p:spPr>
          <a:xfrm rot="5400000">
            <a:off x="3980515" y="5316629"/>
            <a:ext cx="576064" cy="54522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37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ttangolo 74"/>
          <p:cNvSpPr/>
          <p:nvPr/>
        </p:nvSpPr>
        <p:spPr>
          <a:xfrm>
            <a:off x="2367048" y="908720"/>
            <a:ext cx="1872208" cy="4840302"/>
          </a:xfrm>
          <a:prstGeom prst="rect">
            <a:avLst/>
          </a:prstGeom>
          <a:gradFill>
            <a:gsLst>
              <a:gs pos="24000">
                <a:schemeClr val="bg1">
                  <a:lumMod val="85000"/>
                </a:schemeClr>
              </a:gs>
              <a:gs pos="86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2267744" y="1844824"/>
            <a:ext cx="1296144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Rettangolo 72"/>
          <p:cNvSpPr/>
          <p:nvPr/>
        </p:nvSpPr>
        <p:spPr>
          <a:xfrm>
            <a:off x="6588224" y="836712"/>
            <a:ext cx="2016224" cy="4855600"/>
          </a:xfrm>
          <a:prstGeom prst="rect">
            <a:avLst/>
          </a:prstGeom>
          <a:gradFill>
            <a:gsLst>
              <a:gs pos="24000">
                <a:schemeClr val="bg1">
                  <a:lumMod val="85000"/>
                </a:schemeClr>
              </a:gs>
              <a:gs pos="86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6588224" y="1844824"/>
            <a:ext cx="1296144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Rettangolo 71"/>
          <p:cNvSpPr/>
          <p:nvPr/>
        </p:nvSpPr>
        <p:spPr>
          <a:xfrm>
            <a:off x="4527288" y="908720"/>
            <a:ext cx="1872208" cy="4824536"/>
          </a:xfrm>
          <a:prstGeom prst="rect">
            <a:avLst/>
          </a:prstGeom>
          <a:gradFill>
            <a:gsLst>
              <a:gs pos="24000">
                <a:schemeClr val="bg1">
                  <a:lumMod val="85000"/>
                </a:schemeClr>
              </a:gs>
              <a:gs pos="86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4355976" y="1844824"/>
            <a:ext cx="129614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0" y="174240"/>
            <a:ext cx="8748464" cy="590464"/>
          </a:xfrm>
          <a:prstGeom prst="rect">
            <a:avLst/>
          </a:prstGeom>
          <a:solidFill>
            <a:srgbClr val="B6322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Rettangolo 73"/>
          <p:cNvSpPr/>
          <p:nvPr/>
        </p:nvSpPr>
        <p:spPr>
          <a:xfrm>
            <a:off x="179512" y="908720"/>
            <a:ext cx="1872208" cy="4824536"/>
          </a:xfrm>
          <a:prstGeom prst="rect">
            <a:avLst/>
          </a:prstGeom>
          <a:gradFill>
            <a:gsLst>
              <a:gs pos="24000">
                <a:schemeClr val="bg1">
                  <a:lumMod val="85000"/>
                </a:schemeClr>
              </a:gs>
              <a:gs pos="86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5" name="Pentagono 84"/>
          <p:cNvSpPr/>
          <p:nvPr/>
        </p:nvSpPr>
        <p:spPr>
          <a:xfrm rot="16200000">
            <a:off x="8234697" y="6291648"/>
            <a:ext cx="648071" cy="484632"/>
          </a:xfrm>
          <a:prstGeom prst="homePlate">
            <a:avLst>
              <a:gd name="adj" fmla="val 3310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4B54-CAC8-4792-B7A5-76189B3B73BD}" type="slidenum">
              <a:rPr lang="it-IT" smtClean="0"/>
              <a:pPr/>
              <a:t>21</a:t>
            </a:fld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defRPr/>
            </a:pPr>
            <a:r>
              <a:rPr lang="it-IT" altLang="it-IT" sz="2400" b="1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“GREEN CARE”: I FUTURI TRAGUARDI PER LE IMPRESE</a:t>
            </a:r>
            <a:endParaRPr lang="it-IT" altLang="it-IT" sz="2400" b="1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195278" y="2852936"/>
            <a:ext cx="1872208" cy="2246769"/>
          </a:xfrm>
          <a:prstGeom prst="rect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latin typeface="Century Gothic" pitchFamily="34" charset="0"/>
              </a:rPr>
              <a:t>L’inserimento dell’impresa nel </a:t>
            </a:r>
            <a:r>
              <a:rPr lang="it-IT" sz="1400" b="1" dirty="0" smtClean="0">
                <a:latin typeface="Century Gothic" pitchFamily="34" charset="0"/>
              </a:rPr>
              <a:t>Registro delle filiere qualificate </a:t>
            </a:r>
            <a:r>
              <a:rPr lang="it-IT" sz="1400" dirty="0" smtClean="0">
                <a:latin typeface="Century Gothic" pitchFamily="34" charset="0"/>
              </a:rPr>
              <a:t>potrà favorire l’attivazione di nuovi </a:t>
            </a:r>
            <a:r>
              <a:rPr lang="it-IT" sz="1400" b="1" dirty="0" smtClean="0">
                <a:latin typeface="Century Gothic" pitchFamily="34" charset="0"/>
              </a:rPr>
              <a:t>rapporti contrattuali </a:t>
            </a:r>
            <a:r>
              <a:rPr lang="it-IT" sz="1400" dirty="0" smtClean="0">
                <a:latin typeface="Century Gothic" pitchFamily="34" charset="0"/>
              </a:rPr>
              <a:t>nell’ambito della filiera produttiva.</a:t>
            </a:r>
            <a:endParaRPr lang="it-IT" sz="1400" dirty="0">
              <a:latin typeface="Century Gothic" pitchFamily="34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2367048" y="2870359"/>
            <a:ext cx="18722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Century Gothic" pitchFamily="34" charset="0"/>
              </a:rPr>
              <a:t>“Green Care</a:t>
            </a:r>
            <a:r>
              <a:rPr lang="it-IT" sz="1400" dirty="0" smtClean="0">
                <a:latin typeface="Century Gothic" pitchFamily="34" charset="0"/>
              </a:rPr>
              <a:t>” consentirà l’inserimento dell’imprese qualificate nell’ambito di </a:t>
            </a:r>
            <a:r>
              <a:rPr lang="it-IT" sz="1400" b="1" dirty="0" smtClean="0">
                <a:latin typeface="Century Gothic" pitchFamily="34" charset="0"/>
              </a:rPr>
              <a:t>programmi di promozione del Sistema camerale  in Italia o all’estero.</a:t>
            </a:r>
            <a:endParaRPr lang="it-IT" sz="1400" dirty="0">
              <a:latin typeface="Century Gothic" pitchFamily="34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389996" y="2870275"/>
            <a:ext cx="21419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latin typeface="Century Gothic" pitchFamily="34" charset="0"/>
              </a:rPr>
              <a:t>La qualificazione “Green Care” potrà rappresentare uno </a:t>
            </a:r>
            <a:r>
              <a:rPr lang="it-IT" sz="1400" b="1" dirty="0" smtClean="0">
                <a:latin typeface="Century Gothic" pitchFamily="34" charset="0"/>
              </a:rPr>
              <a:t>strumento </a:t>
            </a:r>
          </a:p>
          <a:p>
            <a:pPr algn="ctr"/>
            <a:r>
              <a:rPr lang="it-IT" sz="1400" b="1" dirty="0" smtClean="0">
                <a:latin typeface="Century Gothic" pitchFamily="34" charset="0"/>
              </a:rPr>
              <a:t>per ridurre i costi di produzione delle imprese.</a:t>
            </a:r>
            <a:endParaRPr lang="it-IT" sz="1400" b="1" dirty="0">
              <a:latin typeface="Century Gothic" pitchFamily="34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6804248" y="2880225"/>
            <a:ext cx="1800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latin typeface="Century Gothic" pitchFamily="34" charset="0"/>
              </a:rPr>
              <a:t>Futura sfida:</a:t>
            </a:r>
          </a:p>
          <a:p>
            <a:pPr algn="ctr"/>
            <a:r>
              <a:rPr lang="it-IT" sz="1400" dirty="0" smtClean="0">
                <a:latin typeface="Century Gothic" pitchFamily="34" charset="0"/>
              </a:rPr>
              <a:t>la qualificazione “Green Care” potrà favorire la partecipazione e l’accesso a nuovi mercati.</a:t>
            </a:r>
          </a:p>
        </p:txBody>
      </p:sp>
      <p:pic>
        <p:nvPicPr>
          <p:cNvPr id="3074" name="Picture 2" descr="http://www.liceopigafetta.gov.it/wp-content/uploads/2015/02/registro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916832"/>
            <a:ext cx="1340414" cy="707283"/>
          </a:xfrm>
          <a:prstGeom prst="rect">
            <a:avLst/>
          </a:prstGeom>
          <a:noFill/>
        </p:spPr>
      </p:pic>
      <p:pic>
        <p:nvPicPr>
          <p:cNvPr id="3076" name="Picture 4" descr="http://www.acentro.it/wp-content/uploads/2015/10/Business-Travel-Fiere-Acentro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23728" y="1916832"/>
            <a:ext cx="1239958" cy="720080"/>
          </a:xfrm>
          <a:prstGeom prst="rect">
            <a:avLst/>
          </a:prstGeom>
          <a:noFill/>
        </p:spPr>
      </p:pic>
      <p:grpSp>
        <p:nvGrpSpPr>
          <p:cNvPr id="24" name="Gruppo 23"/>
          <p:cNvGrpSpPr/>
          <p:nvPr/>
        </p:nvGrpSpPr>
        <p:grpSpPr>
          <a:xfrm>
            <a:off x="3995936" y="1772816"/>
            <a:ext cx="1656184" cy="945984"/>
            <a:chOff x="3059832" y="404664"/>
            <a:chExt cx="4762500" cy="3456384"/>
          </a:xfrm>
        </p:grpSpPr>
        <p:pic>
          <p:nvPicPr>
            <p:cNvPr id="3078" name="Picture 6" descr="http://www.ekogrid.com/img/caratteristiche/03-big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b="27425"/>
            <a:stretch>
              <a:fillRect/>
            </a:stretch>
          </p:blipFill>
          <p:spPr bwMode="auto">
            <a:xfrm>
              <a:off x="3059832" y="404664"/>
              <a:ext cx="4762500" cy="3456384"/>
            </a:xfrm>
            <a:prstGeom prst="rect">
              <a:avLst/>
            </a:prstGeom>
            <a:noFill/>
          </p:spPr>
        </p:pic>
        <p:pic>
          <p:nvPicPr>
            <p:cNvPr id="3080" name="Picture 8" descr="https://image.freepik.com/icone-gratis/euro-simbolo-di-valuta_318-48958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411898">
              <a:off x="4954408" y="1744430"/>
              <a:ext cx="913187" cy="913187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</p:spPr>
        </p:pic>
      </p:grpSp>
      <p:pic>
        <p:nvPicPr>
          <p:cNvPr id="3084" name="Picture 12" descr="https://pixabay.com/static/uploads/photo/2015/02/27/08/12/handshake-651818_960_720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60232" y="1988840"/>
            <a:ext cx="864096" cy="745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39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rco a tutto sesto 27"/>
          <p:cNvSpPr/>
          <p:nvPr/>
        </p:nvSpPr>
        <p:spPr>
          <a:xfrm rot="10800000">
            <a:off x="395536" y="1052736"/>
            <a:ext cx="8064896" cy="2232248"/>
          </a:xfrm>
          <a:prstGeom prst="blockArc">
            <a:avLst>
              <a:gd name="adj1" fmla="val 9518137"/>
              <a:gd name="adj2" fmla="val 1445646"/>
              <a:gd name="adj3" fmla="val 304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5" name="Ovale 54"/>
          <p:cNvSpPr/>
          <p:nvPr/>
        </p:nvSpPr>
        <p:spPr>
          <a:xfrm>
            <a:off x="6876256" y="2204864"/>
            <a:ext cx="1872208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Ovale 53"/>
          <p:cNvSpPr/>
          <p:nvPr/>
        </p:nvSpPr>
        <p:spPr>
          <a:xfrm>
            <a:off x="4644008" y="2708920"/>
            <a:ext cx="1872208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Ovale 52"/>
          <p:cNvSpPr/>
          <p:nvPr/>
        </p:nvSpPr>
        <p:spPr>
          <a:xfrm>
            <a:off x="2483768" y="2708920"/>
            <a:ext cx="1872208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Ovale 48"/>
          <p:cNvSpPr/>
          <p:nvPr/>
        </p:nvSpPr>
        <p:spPr>
          <a:xfrm>
            <a:off x="179512" y="2204864"/>
            <a:ext cx="1872208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44"/>
          <p:cNvSpPr/>
          <p:nvPr/>
        </p:nvSpPr>
        <p:spPr>
          <a:xfrm>
            <a:off x="6907320" y="3282561"/>
            <a:ext cx="1944216" cy="165860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42"/>
          <p:cNvSpPr/>
          <p:nvPr/>
        </p:nvSpPr>
        <p:spPr>
          <a:xfrm>
            <a:off x="4760728" y="3933056"/>
            <a:ext cx="1944216" cy="194421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/>
          <p:cNvSpPr/>
          <p:nvPr/>
        </p:nvSpPr>
        <p:spPr>
          <a:xfrm>
            <a:off x="2473135" y="3861048"/>
            <a:ext cx="1944216" cy="20162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/>
          <p:cNvSpPr/>
          <p:nvPr/>
        </p:nvSpPr>
        <p:spPr>
          <a:xfrm>
            <a:off x="179512" y="3282561"/>
            <a:ext cx="1944216" cy="165860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Pentagono 25"/>
          <p:cNvSpPr/>
          <p:nvPr/>
        </p:nvSpPr>
        <p:spPr>
          <a:xfrm rot="16200000">
            <a:off x="8234697" y="6291648"/>
            <a:ext cx="648071" cy="484632"/>
          </a:xfrm>
          <a:prstGeom prst="homePlate">
            <a:avLst>
              <a:gd name="adj" fmla="val 3310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-1" y="44624"/>
            <a:ext cx="8943131" cy="755386"/>
          </a:xfrm>
          <a:prstGeom prst="rect">
            <a:avLst/>
          </a:prstGeom>
          <a:solidFill>
            <a:srgbClr val="B6322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5146" y="470165"/>
            <a:ext cx="8731696" cy="55686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40000"/>
              </a:lnSpc>
              <a:buClr>
                <a:srgbClr val="990000"/>
              </a:buClr>
              <a:buNone/>
            </a:pPr>
            <a:endParaRPr lang="it-IT" altLang="it-IT" sz="1800" dirty="0">
              <a:solidFill>
                <a:srgbClr val="C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4B54-CAC8-4792-B7A5-76189B3B73BD}" type="slidenum">
              <a:rPr lang="it-IT" smtClean="0"/>
              <a:pPr/>
              <a:t>22</a:t>
            </a:fld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5376" y="138404"/>
            <a:ext cx="88977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IL SERVIZIO “</a:t>
            </a:r>
            <a:r>
              <a:rPr lang="it-IT" sz="2000" b="1" i="1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QUALITÀ E QUALIFICAZIONE DELLE </a:t>
            </a:r>
            <a:r>
              <a:rPr lang="it-IT" sz="2000" b="1" i="1" dirty="0">
                <a:solidFill>
                  <a:schemeClr val="lt1"/>
                </a:solidFill>
                <a:latin typeface="Century Gothic" panose="020B0502020202020204" pitchFamily="34" charset="0"/>
              </a:rPr>
              <a:t>FILIERE </a:t>
            </a:r>
            <a:r>
              <a:rPr lang="it-IT" sz="2000" b="1" i="1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DEL </a:t>
            </a:r>
            <a:r>
              <a:rPr lang="it-IT" sz="2000" b="1" i="1" dirty="0">
                <a:solidFill>
                  <a:schemeClr val="lt1"/>
                </a:solidFill>
                <a:latin typeface="Century Gothic" panose="020B0502020202020204" pitchFamily="34" charset="0"/>
              </a:rPr>
              <a:t>MADE IN </a:t>
            </a:r>
            <a:r>
              <a:rPr lang="it-IT" sz="2000" b="1" i="1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ITALY”</a:t>
            </a:r>
            <a:endParaRPr lang="it-IT" sz="2000" b="1" i="1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6984849" y="3553852"/>
            <a:ext cx="19076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PROMOZIONE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107504" y="3275692"/>
            <a:ext cx="2118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INFORMAZIONE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2331579" y="4143823"/>
            <a:ext cx="2200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ORIENTAMENTO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4883560" y="4154856"/>
            <a:ext cx="1728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ASSISTENZA </a:t>
            </a:r>
          </a:p>
          <a:p>
            <a:pPr lvl="0" algn="ctr"/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TECNICA 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195736" y="908720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SUPPORTO </a:t>
            </a:r>
          </a:p>
          <a:p>
            <a:pPr lvl="0" algn="ctr"/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PER LE IMPRESE LOCALI 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-36512" y="3711994"/>
            <a:ext cx="22322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SU NORMATIVA </a:t>
            </a:r>
          </a:p>
          <a:p>
            <a:pPr lvl="0" algn="ctr"/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TECNICA </a:t>
            </a:r>
          </a:p>
          <a:p>
            <a:pPr lvl="0" algn="ctr"/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E </a:t>
            </a:r>
          </a:p>
          <a:p>
            <a:pPr lvl="0" algn="ctr"/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SCHEMI </a:t>
            </a:r>
          </a:p>
          <a:p>
            <a:pPr lvl="0" algn="ctr"/>
            <a:r>
              <a:rPr lang="it-IT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DI</a:t>
            </a:r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QUALIFICAZIONE</a:t>
            </a:r>
            <a:endParaRPr lang="it-IT" sz="1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2227635" y="4635713"/>
            <a:ext cx="23762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PER L’INDIVIDUAZIONE </a:t>
            </a:r>
          </a:p>
          <a:p>
            <a:pPr lvl="0" algn="ctr"/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DEGLI STRUMENTI </a:t>
            </a:r>
          </a:p>
          <a:p>
            <a:pPr lvl="0" algn="ctr"/>
            <a:r>
              <a:rPr lang="it-IT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DI</a:t>
            </a:r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QUALIFICAZIONE COMMERCIALE </a:t>
            </a:r>
          </a:p>
          <a:p>
            <a:pPr lvl="0" algn="ctr"/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PIÙ IDONEI</a:t>
            </a:r>
          </a:p>
        </p:txBody>
      </p:sp>
      <p:sp>
        <p:nvSpPr>
          <p:cNvPr id="30728" name="AutoShape 8" descr="Risultati immagini per lampadina diseg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30" name="AutoShape 10" descr="Risultati immagini per lampadina diseg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4883560" y="4719707"/>
            <a:ext cx="17281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NEL PERCORSO </a:t>
            </a:r>
          </a:p>
          <a:p>
            <a:pPr algn="ctr"/>
            <a:r>
              <a:rPr lang="it-IT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DI</a:t>
            </a:r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QUALIFICAZIONE</a:t>
            </a:r>
          </a:p>
        </p:txBody>
      </p:sp>
      <p:pic>
        <p:nvPicPr>
          <p:cNvPr id="30734" name="Picture 14" descr="http://www.silverskiff.org/wp-content/uploads/2015/09/00-Info-Icon-Clip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3528" y="1844823"/>
            <a:ext cx="1440160" cy="1440161"/>
          </a:xfrm>
          <a:prstGeom prst="rect">
            <a:avLst/>
          </a:prstGeom>
          <a:noFill/>
        </p:spPr>
      </p:pic>
      <p:sp>
        <p:nvSpPr>
          <p:cNvPr id="32" name="Rettangolo 31"/>
          <p:cNvSpPr/>
          <p:nvPr/>
        </p:nvSpPr>
        <p:spPr>
          <a:xfrm>
            <a:off x="7256079" y="3913892"/>
            <a:ext cx="1447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DELLE IMPRESE </a:t>
            </a:r>
          </a:p>
          <a:p>
            <a:pPr algn="ctr"/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QUALIFICATE</a:t>
            </a:r>
          </a:p>
        </p:txBody>
      </p:sp>
      <p:cxnSp>
        <p:nvCxnSpPr>
          <p:cNvPr id="34" name="Connettore 1 33"/>
          <p:cNvCxnSpPr/>
          <p:nvPr/>
        </p:nvCxnSpPr>
        <p:spPr>
          <a:xfrm flipH="1" flipV="1">
            <a:off x="3419872" y="2636912"/>
            <a:ext cx="11863" cy="1214844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entagono 36"/>
          <p:cNvSpPr/>
          <p:nvPr/>
        </p:nvSpPr>
        <p:spPr>
          <a:xfrm flipH="1">
            <a:off x="3059832" y="2852936"/>
            <a:ext cx="720080" cy="216024"/>
          </a:xfrm>
          <a:prstGeom prst="homePlat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Pentagono 37"/>
          <p:cNvSpPr/>
          <p:nvPr/>
        </p:nvSpPr>
        <p:spPr>
          <a:xfrm>
            <a:off x="3131840" y="3109069"/>
            <a:ext cx="720080" cy="216024"/>
          </a:xfrm>
          <a:prstGeom prst="homePlat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Pentagono 38"/>
          <p:cNvSpPr/>
          <p:nvPr/>
        </p:nvSpPr>
        <p:spPr>
          <a:xfrm flipH="1">
            <a:off x="3059832" y="3399524"/>
            <a:ext cx="720080" cy="216024"/>
          </a:xfrm>
          <a:prstGeom prst="homePlat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4" name="Gruppo 43"/>
          <p:cNvGrpSpPr/>
          <p:nvPr/>
        </p:nvGrpSpPr>
        <p:grpSpPr>
          <a:xfrm>
            <a:off x="4860032" y="2636912"/>
            <a:ext cx="1543901" cy="1080120"/>
            <a:chOff x="4887084" y="2492896"/>
            <a:chExt cx="1543901" cy="1080120"/>
          </a:xfrm>
        </p:grpSpPr>
        <p:pic>
          <p:nvPicPr>
            <p:cNvPr id="30738" name="Picture 18" descr="http://www.ksgestionali.it/ksg/images/stories/CustomerSupport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292080" y="2492896"/>
              <a:ext cx="618621" cy="720080"/>
            </a:xfrm>
            <a:prstGeom prst="rect">
              <a:avLst/>
            </a:prstGeom>
            <a:noFill/>
          </p:spPr>
        </p:pic>
        <p:pic>
          <p:nvPicPr>
            <p:cNvPr id="30740" name="Picture 20" descr="http://www.ksgestionali.it/ksg/images/stories/CustomerSupport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887084" y="3225344"/>
              <a:ext cx="1543901" cy="347672"/>
            </a:xfrm>
            <a:prstGeom prst="rect">
              <a:avLst/>
            </a:prstGeom>
            <a:noFill/>
          </p:spPr>
        </p:pic>
      </p:grpSp>
      <p:pic>
        <p:nvPicPr>
          <p:cNvPr id="48" name="Immagine 47" descr="Immagine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2048736"/>
            <a:ext cx="713173" cy="116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8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/>
          <p:nvPr/>
        </p:nvSpPr>
        <p:spPr>
          <a:xfrm>
            <a:off x="0" y="1340768"/>
            <a:ext cx="7812360" cy="55062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530" name="AutoShape 2" descr="Risultati immagini per CERTIFICAZI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Pentagono 11"/>
          <p:cNvSpPr/>
          <p:nvPr/>
        </p:nvSpPr>
        <p:spPr>
          <a:xfrm rot="10800000" flipH="1">
            <a:off x="-5448" y="4005064"/>
            <a:ext cx="2921264" cy="2023477"/>
          </a:xfrm>
          <a:prstGeom prst="homePlate">
            <a:avLst>
              <a:gd name="adj" fmla="val 20246"/>
            </a:avLst>
          </a:prstGeom>
          <a:solidFill>
            <a:schemeClr val="bg1">
              <a:alpha val="6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98608" y="4059649"/>
            <a:ext cx="226774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defRPr/>
            </a:pPr>
            <a:endParaRPr lang="it-IT" sz="1100" i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>
              <a:lnSpc>
                <a:spcPts val="2100"/>
              </a:lnSpc>
              <a:defRPr/>
            </a:pPr>
            <a:r>
              <a:rPr lang="it-IT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Antonio Romeo</a:t>
            </a:r>
          </a:p>
          <a:p>
            <a:pPr>
              <a:lnSpc>
                <a:spcPts val="2100"/>
              </a:lnSpc>
              <a:defRPr/>
            </a:pPr>
            <a:r>
              <a:rPr lang="it-IT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06/47822420</a:t>
            </a:r>
          </a:p>
        </p:txBody>
      </p:sp>
      <p:pic>
        <p:nvPicPr>
          <p:cNvPr id="20" name="Immagine 19" descr="Dintec_new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230095" y="4948421"/>
            <a:ext cx="1557153" cy="873299"/>
          </a:xfrm>
          <a:prstGeom prst="rect">
            <a:avLst/>
          </a:prstGeom>
        </p:spPr>
      </p:pic>
      <p:sp>
        <p:nvSpPr>
          <p:cNvPr id="21" name="Rettangolo 9"/>
          <p:cNvSpPr>
            <a:spLocks noChangeArrowheads="1"/>
          </p:cNvSpPr>
          <p:nvPr/>
        </p:nvSpPr>
        <p:spPr bwMode="auto">
          <a:xfrm>
            <a:off x="-36512" y="2449825"/>
            <a:ext cx="6588224" cy="58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>
              <a:lnSpc>
                <a:spcPts val="4300"/>
              </a:lnSpc>
            </a:pPr>
            <a:r>
              <a:rPr lang="it-IT" sz="2800" i="1" spc="300" dirty="0" smtClean="0">
                <a:solidFill>
                  <a:schemeClr val="bg1"/>
                </a:solidFill>
                <a:latin typeface="Century Gothic" pitchFamily="34" charset="0"/>
              </a:rPr>
              <a:t>Grazie per l’attenzione</a:t>
            </a:r>
            <a:endParaRPr lang="it-IT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936"/>
            <a:ext cx="2177656" cy="133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13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entagono 25"/>
          <p:cNvSpPr/>
          <p:nvPr/>
        </p:nvSpPr>
        <p:spPr>
          <a:xfrm rot="16200000">
            <a:off x="8234697" y="6291648"/>
            <a:ext cx="648071" cy="484632"/>
          </a:xfrm>
          <a:prstGeom prst="homePlate">
            <a:avLst>
              <a:gd name="adj" fmla="val 3310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0" y="288032"/>
            <a:ext cx="8532440" cy="755386"/>
          </a:xfrm>
          <a:prstGeom prst="rect">
            <a:avLst/>
          </a:prstGeom>
          <a:solidFill>
            <a:srgbClr val="B6322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5146" y="470165"/>
            <a:ext cx="8731696" cy="55686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40000"/>
              </a:lnSpc>
              <a:buClr>
                <a:srgbClr val="990000"/>
              </a:buClr>
              <a:buNone/>
            </a:pPr>
            <a:endParaRPr lang="it-IT" altLang="it-IT" sz="1800" dirty="0">
              <a:solidFill>
                <a:srgbClr val="C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4B54-CAC8-4792-B7A5-76189B3B73BD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432" y="331186"/>
            <a:ext cx="8528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PERCHÉ RICORRERE ALLE CERTIFICAZIONI AMBIENTALI NEL SETTORE AGROALIMENTARE?</a:t>
            </a:r>
            <a:endParaRPr lang="it-IT" sz="2000" b="1" i="1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-36513" y="1699384"/>
            <a:ext cx="3960441" cy="3816424"/>
            <a:chOff x="-252536" y="1556792"/>
            <a:chExt cx="3456384" cy="3456384"/>
          </a:xfrm>
        </p:grpSpPr>
        <p:sp>
          <p:nvSpPr>
            <p:cNvPr id="15" name="Corda 14"/>
            <p:cNvSpPr/>
            <p:nvPr/>
          </p:nvSpPr>
          <p:spPr>
            <a:xfrm flipH="1">
              <a:off x="-252536" y="1556792"/>
              <a:ext cx="3456384" cy="3456384"/>
            </a:xfrm>
            <a:prstGeom prst="chord">
              <a:avLst>
                <a:gd name="adj1" fmla="val 520436"/>
                <a:gd name="adj2" fmla="val 289118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42000">
                  <a:schemeClr val="bg1">
                    <a:lumMod val="85000"/>
                  </a:schemeClr>
                </a:gs>
                <a:gs pos="84000">
                  <a:schemeClr val="bg1">
                    <a:lumMod val="95000"/>
                  </a:schemeClr>
                </a:gs>
                <a:gs pos="84000">
                  <a:schemeClr val="bg1">
                    <a:lumMod val="95000"/>
                    <a:alpha val="44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80011" y="2788509"/>
              <a:ext cx="2809620" cy="724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>
                  <a:solidFill>
                    <a:srgbClr val="C00000"/>
                  </a:solidFill>
                  <a:latin typeface="Century Gothic" pitchFamily="34" charset="0"/>
                </a:rPr>
                <a:t>PRINCIPALI </a:t>
              </a:r>
            </a:p>
            <a:p>
              <a:pPr algn="ctr"/>
              <a:r>
                <a:rPr lang="it-IT" sz="2800" b="1" dirty="0" smtClean="0">
                  <a:solidFill>
                    <a:srgbClr val="C00000"/>
                  </a:solidFill>
                  <a:latin typeface="Century Gothic" pitchFamily="34" charset="0"/>
                </a:rPr>
                <a:t>MOTIVAZIONI </a:t>
              </a:r>
            </a:p>
          </p:txBody>
        </p:sp>
      </p:grpSp>
      <p:sp>
        <p:nvSpPr>
          <p:cNvPr id="17" name="Rettangolo 16"/>
          <p:cNvSpPr/>
          <p:nvPr/>
        </p:nvSpPr>
        <p:spPr>
          <a:xfrm rot="333093">
            <a:off x="3351028" y="2749051"/>
            <a:ext cx="5577412" cy="1231106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indent="-342900" algn="ctr"/>
            <a:r>
              <a:rPr lang="it-IT" b="1" dirty="0">
                <a:solidFill>
                  <a:schemeClr val="bg1"/>
                </a:solidFill>
                <a:latin typeface="Century Gothic" pitchFamily="34" charset="0"/>
              </a:rPr>
              <a:t>Incentivi derivanti da provvedimenti legislativi </a:t>
            </a:r>
            <a:r>
              <a:rPr lang="it-IT" sz="1400" b="1" dirty="0">
                <a:solidFill>
                  <a:schemeClr val="bg1"/>
                </a:solidFill>
                <a:latin typeface="Century Gothic" pitchFamily="34" charset="0"/>
              </a:rPr>
              <a:t>(es. Legge n. 221 del 2015 pubblicata in G.U. n. 13 del 18 Gennaio 2016 «Disposizioni in materia ambientale per promuovere misure di green economy e per il contenimento dell’uso eccessivo di risorse naturali»)</a:t>
            </a:r>
          </a:p>
        </p:txBody>
      </p:sp>
      <p:sp>
        <p:nvSpPr>
          <p:cNvPr id="18" name="Rettangolo 17"/>
          <p:cNvSpPr/>
          <p:nvPr/>
        </p:nvSpPr>
        <p:spPr>
          <a:xfrm rot="21215605">
            <a:off x="2780202" y="4293979"/>
            <a:ext cx="390847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indent="-342900"/>
            <a:r>
              <a:rPr lang="it-IT" b="1" dirty="0">
                <a:solidFill>
                  <a:schemeClr val="bg1"/>
                </a:solidFill>
                <a:latin typeface="Century Gothic" pitchFamily="34" charset="0"/>
              </a:rPr>
              <a:t>Appalti ed acquisti verdi</a:t>
            </a:r>
          </a:p>
        </p:txBody>
      </p:sp>
      <p:sp>
        <p:nvSpPr>
          <p:cNvPr id="19" name="Rettangolo 18"/>
          <p:cNvSpPr/>
          <p:nvPr/>
        </p:nvSpPr>
        <p:spPr>
          <a:xfrm rot="491803">
            <a:off x="1898824" y="1896365"/>
            <a:ext cx="687539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indent="-342900"/>
            <a:r>
              <a:rPr lang="it-IT" b="1" dirty="0">
                <a:solidFill>
                  <a:schemeClr val="bg1"/>
                </a:solidFill>
                <a:latin typeface="Century Gothic" pitchFamily="34" charset="0"/>
              </a:rPr>
              <a:t>Attenzione crescente da parte dei mercati internazionali</a:t>
            </a:r>
          </a:p>
        </p:txBody>
      </p:sp>
      <p:sp>
        <p:nvSpPr>
          <p:cNvPr id="20" name="CasellaDiTesto 19"/>
          <p:cNvSpPr txBox="1"/>
          <p:nvPr/>
        </p:nvSpPr>
        <p:spPr>
          <a:xfrm rot="21321979">
            <a:off x="1711083" y="5340332"/>
            <a:ext cx="6572031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indent="-342900"/>
            <a:r>
              <a:rPr lang="it-IT" b="1" dirty="0" smtClean="0">
                <a:solidFill>
                  <a:schemeClr val="bg1"/>
                </a:solidFill>
                <a:latin typeface="Century Gothic" pitchFamily="34" charset="0"/>
              </a:rPr>
              <a:t>Attenzione crescente dell’opinione pubblica </a:t>
            </a:r>
          </a:p>
          <a:p>
            <a:pPr indent="-342900"/>
            <a:r>
              <a:rPr lang="it-IT" b="1" dirty="0" smtClean="0">
                <a:solidFill>
                  <a:schemeClr val="bg1"/>
                </a:solidFill>
                <a:latin typeface="Century Gothic" pitchFamily="34" charset="0"/>
              </a:rPr>
              <a:t>nei confronti dell’ambiente </a:t>
            </a:r>
            <a:r>
              <a:rPr lang="it-IT" sz="1400" b="1" dirty="0" smtClean="0">
                <a:solidFill>
                  <a:schemeClr val="bg1"/>
                </a:solidFill>
                <a:latin typeface="Century Gothic" pitchFamily="34" charset="0"/>
              </a:rPr>
              <a:t>(es. Cambiamenti climatici, ecc.)</a:t>
            </a:r>
            <a:endParaRPr lang="it-IT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25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entagono 25"/>
          <p:cNvSpPr/>
          <p:nvPr/>
        </p:nvSpPr>
        <p:spPr>
          <a:xfrm rot="16200000">
            <a:off x="8234697" y="6291648"/>
            <a:ext cx="648071" cy="484632"/>
          </a:xfrm>
          <a:prstGeom prst="homePlate">
            <a:avLst>
              <a:gd name="adj" fmla="val 3310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0" y="288032"/>
            <a:ext cx="8532440" cy="755386"/>
          </a:xfrm>
          <a:prstGeom prst="rect">
            <a:avLst/>
          </a:prstGeom>
          <a:solidFill>
            <a:srgbClr val="B6322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5146" y="470165"/>
            <a:ext cx="8731696" cy="55686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40000"/>
              </a:lnSpc>
              <a:buClr>
                <a:srgbClr val="990000"/>
              </a:buClr>
              <a:buNone/>
            </a:pPr>
            <a:endParaRPr lang="it-IT" altLang="it-IT" sz="1800" dirty="0">
              <a:solidFill>
                <a:srgbClr val="C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4B54-CAC8-4792-B7A5-76189B3B73BD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432" y="317538"/>
            <a:ext cx="8528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I PRINCIPALI STRUMENTI DI QUALIFICAZIONE AMBIENTALE  A DISPOSIZIONE DELLE IMPRESE  </a:t>
            </a:r>
            <a:endParaRPr lang="it-IT" sz="2000" b="1" i="1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Ovale 21"/>
          <p:cNvSpPr/>
          <p:nvPr/>
        </p:nvSpPr>
        <p:spPr>
          <a:xfrm>
            <a:off x="2415528" y="3688227"/>
            <a:ext cx="3380608" cy="2017733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 50"/>
          <p:cNvSpPr>
            <a:spLocks noChangeArrowheads="1"/>
          </p:cNvSpPr>
          <p:nvPr/>
        </p:nvSpPr>
        <p:spPr bwMode="auto">
          <a:xfrm>
            <a:off x="2537179" y="1268760"/>
            <a:ext cx="3865562" cy="762000"/>
          </a:xfrm>
          <a:prstGeom prst="ellipse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sy="50000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it-IT" altLang="it-IT" sz="1600" b="1" u="sng">
                <a:solidFill>
                  <a:srgbClr val="4F6228"/>
                </a:solidFill>
              </a:rPr>
              <a:t>STRUMENTI</a:t>
            </a:r>
            <a:endParaRPr lang="it-IT" altLang="it-IT" sz="1600"/>
          </a:p>
        </p:txBody>
      </p:sp>
      <p:sp>
        <p:nvSpPr>
          <p:cNvPr id="24" name="AutoShape 51"/>
          <p:cNvSpPr>
            <a:spLocks noChangeArrowheads="1"/>
          </p:cNvSpPr>
          <p:nvPr/>
        </p:nvSpPr>
        <p:spPr bwMode="auto">
          <a:xfrm>
            <a:off x="3203849" y="2389925"/>
            <a:ext cx="252028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it-IT" altLang="it-IT" sz="1400" b="1" i="1" dirty="0">
                <a:solidFill>
                  <a:srgbClr val="4F6228"/>
                </a:solidFill>
              </a:rPr>
              <a:t>VALUTAZIONE E</a:t>
            </a:r>
          </a:p>
          <a:p>
            <a:pPr algn="ctr" eaLnBrk="1" hangingPunct="1"/>
            <a:r>
              <a:rPr lang="it-IT" altLang="it-IT" sz="1400" b="1" i="1" dirty="0">
                <a:solidFill>
                  <a:srgbClr val="4F6228"/>
                </a:solidFill>
              </a:rPr>
              <a:t>CERTIFICAZIONE DI PRODOTTO</a:t>
            </a:r>
            <a:endParaRPr lang="it-IT" altLang="it-IT" sz="1400" dirty="0"/>
          </a:p>
        </p:txBody>
      </p:sp>
      <p:sp>
        <p:nvSpPr>
          <p:cNvPr id="25" name="AutoShape 52"/>
          <p:cNvSpPr>
            <a:spLocks noChangeArrowheads="1"/>
          </p:cNvSpPr>
          <p:nvPr/>
        </p:nvSpPr>
        <p:spPr bwMode="auto">
          <a:xfrm>
            <a:off x="6269129" y="2420888"/>
            <a:ext cx="252028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 algn="ctr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it-IT" altLang="it-IT" sz="1400" b="1" i="1" dirty="0">
                <a:solidFill>
                  <a:srgbClr val="4F6228"/>
                </a:solidFill>
              </a:rPr>
              <a:t>CERTIFICAZIONE </a:t>
            </a:r>
          </a:p>
          <a:p>
            <a:pPr algn="ctr" eaLnBrk="1" hangingPunct="1"/>
            <a:r>
              <a:rPr lang="it-IT" altLang="it-IT" sz="1400" b="1" i="1" dirty="0" smtClean="0">
                <a:solidFill>
                  <a:srgbClr val="4F6228"/>
                </a:solidFill>
              </a:rPr>
              <a:t>DEL</a:t>
            </a:r>
            <a:endParaRPr lang="it-IT" altLang="it-IT" sz="1400" b="1" i="1" dirty="0">
              <a:solidFill>
                <a:srgbClr val="4F6228"/>
              </a:solidFill>
            </a:endParaRPr>
          </a:p>
          <a:p>
            <a:pPr algn="ctr" eaLnBrk="1" hangingPunct="1"/>
            <a:r>
              <a:rPr lang="it-IT" altLang="it-IT" sz="1400" b="1" i="1" dirty="0" smtClean="0">
                <a:solidFill>
                  <a:srgbClr val="4F6228"/>
                </a:solidFill>
              </a:rPr>
              <a:t>SISTEMA DI GESTIONE</a:t>
            </a:r>
            <a:endParaRPr lang="it-IT" altLang="it-IT" sz="1400" dirty="0"/>
          </a:p>
        </p:txBody>
      </p:sp>
      <p:sp>
        <p:nvSpPr>
          <p:cNvPr id="27" name="Text Box 56"/>
          <p:cNvSpPr txBox="1">
            <a:spLocks noChangeArrowheads="1"/>
          </p:cNvSpPr>
          <p:nvPr/>
        </p:nvSpPr>
        <p:spPr bwMode="auto">
          <a:xfrm>
            <a:off x="2843808" y="4051920"/>
            <a:ext cx="1944216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9pPr>
          </a:lstStyle>
          <a:p>
            <a:pPr algn="r" eaLnBrk="1" hangingPunct="1"/>
            <a:r>
              <a:rPr lang="it-IT" altLang="it-IT" sz="1600" b="1" dirty="0">
                <a:solidFill>
                  <a:srgbClr val="4F6228"/>
                </a:solidFill>
              </a:rPr>
              <a:t>Dichiarazione Ambientale </a:t>
            </a:r>
          </a:p>
          <a:p>
            <a:pPr algn="r" eaLnBrk="1" hangingPunct="1"/>
            <a:r>
              <a:rPr lang="it-IT" altLang="it-IT" sz="1600" b="1" dirty="0">
                <a:solidFill>
                  <a:srgbClr val="4F6228"/>
                </a:solidFill>
              </a:rPr>
              <a:t>di Prodotto - DAP</a:t>
            </a:r>
          </a:p>
          <a:p>
            <a:pPr eaLnBrk="1" hangingPunct="1"/>
            <a:endParaRPr lang="it-IT" altLang="it-IT" dirty="0"/>
          </a:p>
        </p:txBody>
      </p:sp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2892325" y="5028751"/>
            <a:ext cx="1514475" cy="276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9pPr>
          </a:lstStyle>
          <a:p>
            <a:pPr algn="r" eaLnBrk="1" hangingPunct="1">
              <a:spcAft>
                <a:spcPts val="1000"/>
              </a:spcAft>
            </a:pPr>
            <a:r>
              <a:rPr lang="it-IT" altLang="it-IT" sz="1600" b="1" dirty="0">
                <a:solidFill>
                  <a:srgbClr val="4F6228"/>
                </a:solidFill>
              </a:rPr>
              <a:t>ECOLABEL</a:t>
            </a:r>
          </a:p>
          <a:p>
            <a:pPr eaLnBrk="1" hangingPunct="1"/>
            <a:endParaRPr lang="it-IT" altLang="it-IT" dirty="0"/>
          </a:p>
        </p:txBody>
      </p:sp>
      <p:cxnSp>
        <p:nvCxnSpPr>
          <p:cNvPr id="30" name="AutoShape 59"/>
          <p:cNvCxnSpPr>
            <a:cxnSpLocks noChangeShapeType="1"/>
          </p:cNvCxnSpPr>
          <p:nvPr/>
        </p:nvCxnSpPr>
        <p:spPr bwMode="auto">
          <a:xfrm rot="5400000">
            <a:off x="4453309" y="3514224"/>
            <a:ext cx="1009650" cy="523875"/>
          </a:xfrm>
          <a:prstGeom prst="bentConnector3">
            <a:avLst>
              <a:gd name="adj1" fmla="val 101005"/>
            </a:avLst>
          </a:prstGeom>
          <a:noFill/>
          <a:ln w="9525">
            <a:solidFill>
              <a:srgbClr val="4E612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60"/>
          <p:cNvCxnSpPr>
            <a:cxnSpLocks noChangeShapeType="1"/>
          </p:cNvCxnSpPr>
          <p:nvPr/>
        </p:nvCxnSpPr>
        <p:spPr bwMode="auto">
          <a:xfrm rot="5400000">
            <a:off x="4300909" y="4264527"/>
            <a:ext cx="1057275" cy="781050"/>
          </a:xfrm>
          <a:prstGeom prst="bentConnector3">
            <a:avLst>
              <a:gd name="adj1" fmla="val 100176"/>
            </a:avLst>
          </a:prstGeom>
          <a:noFill/>
          <a:ln w="9525">
            <a:solidFill>
              <a:srgbClr val="4E612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62"/>
          <p:cNvCxnSpPr>
            <a:cxnSpLocks noChangeShapeType="1"/>
          </p:cNvCxnSpPr>
          <p:nvPr/>
        </p:nvCxnSpPr>
        <p:spPr bwMode="auto">
          <a:xfrm>
            <a:off x="1486694" y="2177568"/>
            <a:ext cx="6109642" cy="0"/>
          </a:xfrm>
          <a:prstGeom prst="straightConnector1">
            <a:avLst/>
          </a:prstGeom>
          <a:noFill/>
          <a:ln w="9525">
            <a:solidFill>
              <a:srgbClr val="4E6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 Box 67"/>
          <p:cNvSpPr txBox="1">
            <a:spLocks noChangeArrowheads="1"/>
          </p:cNvSpPr>
          <p:nvPr/>
        </p:nvSpPr>
        <p:spPr bwMode="auto">
          <a:xfrm>
            <a:off x="6847296" y="3889355"/>
            <a:ext cx="2026419" cy="352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it-IT" altLang="it-IT" sz="1600" b="1" dirty="0">
                <a:solidFill>
                  <a:srgbClr val="4F6228"/>
                </a:solidFill>
              </a:rPr>
              <a:t>UNI EN ISO </a:t>
            </a:r>
            <a:r>
              <a:rPr lang="it-IT" altLang="it-IT" sz="1600" b="1" dirty="0" smtClean="0">
                <a:solidFill>
                  <a:srgbClr val="4F6228"/>
                </a:solidFill>
              </a:rPr>
              <a:t>14001</a:t>
            </a:r>
            <a:endParaRPr lang="it-IT" altLang="it-IT" sz="1600" dirty="0"/>
          </a:p>
        </p:txBody>
      </p:sp>
      <p:sp>
        <p:nvSpPr>
          <p:cNvPr id="37" name="Text Box 68"/>
          <p:cNvSpPr txBox="1">
            <a:spLocks noChangeArrowheads="1"/>
          </p:cNvSpPr>
          <p:nvPr/>
        </p:nvSpPr>
        <p:spPr bwMode="auto">
          <a:xfrm>
            <a:off x="6876256" y="4551488"/>
            <a:ext cx="2267744" cy="6057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it-IT" altLang="it-IT" sz="1600" b="1" dirty="0">
                <a:solidFill>
                  <a:srgbClr val="4F6228"/>
                </a:solidFill>
              </a:rPr>
              <a:t>Regolamento n. </a:t>
            </a:r>
            <a:r>
              <a:rPr lang="it-IT" altLang="it-IT" sz="1600" b="1" dirty="0" smtClean="0">
                <a:solidFill>
                  <a:srgbClr val="4F6228"/>
                </a:solidFill>
              </a:rPr>
              <a:t>1221/2009 </a:t>
            </a:r>
            <a:r>
              <a:rPr lang="it-IT" altLang="it-IT" sz="1600" b="1" dirty="0">
                <a:solidFill>
                  <a:srgbClr val="4F6228"/>
                </a:solidFill>
              </a:rPr>
              <a:t>– EMAS III</a:t>
            </a:r>
            <a:endParaRPr lang="it-IT" altLang="it-IT" sz="1600" dirty="0"/>
          </a:p>
        </p:txBody>
      </p:sp>
      <p:cxnSp>
        <p:nvCxnSpPr>
          <p:cNvPr id="38" name="AutoShape 63"/>
          <p:cNvCxnSpPr>
            <a:cxnSpLocks noChangeShapeType="1"/>
          </p:cNvCxnSpPr>
          <p:nvPr/>
        </p:nvCxnSpPr>
        <p:spPr bwMode="auto">
          <a:xfrm>
            <a:off x="1485534" y="2177568"/>
            <a:ext cx="0" cy="216024"/>
          </a:xfrm>
          <a:prstGeom prst="straightConnector1">
            <a:avLst/>
          </a:prstGeom>
          <a:noFill/>
          <a:ln w="9525">
            <a:solidFill>
              <a:srgbClr val="4E6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792280" y="5448409"/>
            <a:ext cx="2351720" cy="434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it-IT" altLang="it-IT" sz="1600" b="1" dirty="0">
                <a:solidFill>
                  <a:srgbClr val="4F6228"/>
                </a:solidFill>
                <a:latin typeface="Garamond" pitchFamily="18" charset="0"/>
              </a:rPr>
              <a:t>UNI CEI EN </a:t>
            </a:r>
            <a:r>
              <a:rPr lang="it-IT" altLang="it-IT" sz="1600" b="1" dirty="0" smtClean="0">
                <a:solidFill>
                  <a:srgbClr val="4F6228"/>
                </a:solidFill>
                <a:latin typeface="Garamond" pitchFamily="18" charset="0"/>
              </a:rPr>
              <a:t>ISO 50001</a:t>
            </a:r>
            <a:endParaRPr lang="it-IT" altLang="it-IT" sz="1600" b="1" dirty="0">
              <a:solidFill>
                <a:srgbClr val="4F6228"/>
              </a:solidFill>
              <a:latin typeface="Garamond" pitchFamily="18" charset="0"/>
            </a:endParaRPr>
          </a:p>
        </p:txBody>
      </p:sp>
      <p:sp>
        <p:nvSpPr>
          <p:cNvPr id="28" name="AutoShape 52"/>
          <p:cNvSpPr>
            <a:spLocks noChangeArrowheads="1"/>
          </p:cNvSpPr>
          <p:nvPr/>
        </p:nvSpPr>
        <p:spPr bwMode="auto">
          <a:xfrm>
            <a:off x="249107" y="2382402"/>
            <a:ext cx="2479144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 algn="ctr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it-IT" altLang="it-IT" sz="1400" b="1" i="1" dirty="0">
                <a:solidFill>
                  <a:srgbClr val="4F6228"/>
                </a:solidFill>
              </a:rPr>
              <a:t>CERTIFICAZIONE </a:t>
            </a:r>
          </a:p>
          <a:p>
            <a:pPr algn="ctr" eaLnBrk="1" hangingPunct="1"/>
            <a:r>
              <a:rPr lang="it-IT" altLang="it-IT" sz="1400" b="1" i="1" dirty="0" smtClean="0">
                <a:solidFill>
                  <a:srgbClr val="4F6228"/>
                </a:solidFill>
              </a:rPr>
              <a:t>DEL  </a:t>
            </a:r>
            <a:endParaRPr lang="it-IT" altLang="it-IT" sz="1400" b="1" i="1" dirty="0">
              <a:solidFill>
                <a:srgbClr val="4F6228"/>
              </a:solidFill>
            </a:endParaRPr>
          </a:p>
          <a:p>
            <a:pPr algn="ctr" eaLnBrk="1" hangingPunct="1"/>
            <a:r>
              <a:rPr lang="it-IT" altLang="it-IT" sz="1400" b="1" i="1" dirty="0" smtClean="0">
                <a:solidFill>
                  <a:srgbClr val="4F6228"/>
                </a:solidFill>
              </a:rPr>
              <a:t>PERSONALE</a:t>
            </a:r>
            <a:endParaRPr lang="it-IT" altLang="it-IT" sz="1400" dirty="0"/>
          </a:p>
        </p:txBody>
      </p:sp>
      <p:cxnSp>
        <p:nvCxnSpPr>
          <p:cNvPr id="40" name="AutoShape 63"/>
          <p:cNvCxnSpPr>
            <a:cxnSpLocks noChangeShapeType="1"/>
          </p:cNvCxnSpPr>
          <p:nvPr/>
        </p:nvCxnSpPr>
        <p:spPr bwMode="auto">
          <a:xfrm>
            <a:off x="4463989" y="2177568"/>
            <a:ext cx="0" cy="216024"/>
          </a:xfrm>
          <a:prstGeom prst="straightConnector1">
            <a:avLst/>
          </a:prstGeom>
          <a:noFill/>
          <a:ln w="9525">
            <a:solidFill>
              <a:srgbClr val="4E6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63"/>
          <p:cNvCxnSpPr>
            <a:cxnSpLocks noChangeShapeType="1"/>
          </p:cNvCxnSpPr>
          <p:nvPr/>
        </p:nvCxnSpPr>
        <p:spPr bwMode="auto">
          <a:xfrm>
            <a:off x="7596539" y="2186247"/>
            <a:ext cx="0" cy="216024"/>
          </a:xfrm>
          <a:prstGeom prst="straightConnector1">
            <a:avLst/>
          </a:prstGeom>
          <a:noFill/>
          <a:ln w="9525">
            <a:solidFill>
              <a:srgbClr val="4E6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59"/>
          <p:cNvCxnSpPr>
            <a:cxnSpLocks noChangeShapeType="1"/>
          </p:cNvCxnSpPr>
          <p:nvPr/>
        </p:nvCxnSpPr>
        <p:spPr bwMode="auto">
          <a:xfrm rot="16200000" flipH="1">
            <a:off x="6262014" y="3543821"/>
            <a:ext cx="791077" cy="253242"/>
          </a:xfrm>
          <a:prstGeom prst="bentConnector2">
            <a:avLst/>
          </a:prstGeom>
          <a:noFill/>
          <a:ln w="9525">
            <a:solidFill>
              <a:srgbClr val="4E612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59"/>
          <p:cNvCxnSpPr>
            <a:cxnSpLocks noChangeShapeType="1"/>
          </p:cNvCxnSpPr>
          <p:nvPr/>
        </p:nvCxnSpPr>
        <p:spPr bwMode="auto">
          <a:xfrm rot="16200000" flipH="1">
            <a:off x="6265245" y="4318577"/>
            <a:ext cx="791077" cy="253242"/>
          </a:xfrm>
          <a:prstGeom prst="bentConnector2">
            <a:avLst/>
          </a:prstGeom>
          <a:noFill/>
          <a:ln w="9525">
            <a:solidFill>
              <a:srgbClr val="4E612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59"/>
          <p:cNvCxnSpPr>
            <a:cxnSpLocks noChangeShapeType="1"/>
          </p:cNvCxnSpPr>
          <p:nvPr/>
        </p:nvCxnSpPr>
        <p:spPr bwMode="auto">
          <a:xfrm rot="16200000" flipH="1">
            <a:off x="6265245" y="5109655"/>
            <a:ext cx="791077" cy="253242"/>
          </a:xfrm>
          <a:prstGeom prst="bentConnector2">
            <a:avLst/>
          </a:prstGeom>
          <a:noFill/>
          <a:ln w="9525">
            <a:solidFill>
              <a:srgbClr val="4E612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59"/>
          <p:cNvCxnSpPr>
            <a:cxnSpLocks noChangeShapeType="1"/>
          </p:cNvCxnSpPr>
          <p:nvPr/>
        </p:nvCxnSpPr>
        <p:spPr bwMode="auto">
          <a:xfrm rot="16200000" flipH="1">
            <a:off x="212669" y="3523390"/>
            <a:ext cx="791077" cy="253242"/>
          </a:xfrm>
          <a:prstGeom prst="bentConnector2">
            <a:avLst/>
          </a:prstGeom>
          <a:noFill/>
          <a:ln w="9525">
            <a:solidFill>
              <a:srgbClr val="4E612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Text Box 67"/>
          <p:cNvSpPr txBox="1">
            <a:spLocks noChangeArrowheads="1"/>
          </p:cNvSpPr>
          <p:nvPr/>
        </p:nvSpPr>
        <p:spPr bwMode="auto">
          <a:xfrm>
            <a:off x="760587" y="3881961"/>
            <a:ext cx="1651173" cy="33031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it-IT" altLang="it-IT" sz="1600" b="1" dirty="0" smtClean="0">
                <a:solidFill>
                  <a:srgbClr val="4F6228"/>
                </a:solidFill>
              </a:rPr>
              <a:t>Gas Fluorurati a effetto serra</a:t>
            </a:r>
            <a:endParaRPr lang="it-IT" altLang="it-IT" sz="1600" dirty="0"/>
          </a:p>
        </p:txBody>
      </p:sp>
      <p:cxnSp>
        <p:nvCxnSpPr>
          <p:cNvPr id="47" name="AutoShape 59"/>
          <p:cNvCxnSpPr>
            <a:cxnSpLocks noChangeShapeType="1"/>
          </p:cNvCxnSpPr>
          <p:nvPr/>
        </p:nvCxnSpPr>
        <p:spPr bwMode="auto">
          <a:xfrm rot="16200000" flipH="1">
            <a:off x="212667" y="4279822"/>
            <a:ext cx="791077" cy="253242"/>
          </a:xfrm>
          <a:prstGeom prst="bentConnector2">
            <a:avLst/>
          </a:prstGeom>
          <a:noFill/>
          <a:ln w="9525">
            <a:solidFill>
              <a:srgbClr val="4E612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Text Box 57"/>
          <p:cNvSpPr txBox="1">
            <a:spLocks noChangeArrowheads="1"/>
          </p:cNvSpPr>
          <p:nvPr/>
        </p:nvSpPr>
        <p:spPr bwMode="auto">
          <a:xfrm>
            <a:off x="776548" y="4574915"/>
            <a:ext cx="1514475" cy="276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Garamond" pitchFamily="18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it-IT" altLang="it-IT" sz="1600" b="1" dirty="0">
                <a:solidFill>
                  <a:srgbClr val="4F6228"/>
                </a:solidFill>
              </a:rPr>
              <a:t>Esperto in gestione dell’Energia</a:t>
            </a:r>
          </a:p>
        </p:txBody>
      </p:sp>
      <p:cxnSp>
        <p:nvCxnSpPr>
          <p:cNvPr id="8" name="Connettore 1 7"/>
          <p:cNvCxnSpPr>
            <a:endCxn id="24" idx="0"/>
          </p:cNvCxnSpPr>
          <p:nvPr/>
        </p:nvCxnSpPr>
        <p:spPr>
          <a:xfrm>
            <a:off x="4463989" y="2030760"/>
            <a:ext cx="0" cy="35916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75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o 6"/>
          <p:cNvSpPr/>
          <p:nvPr/>
        </p:nvSpPr>
        <p:spPr>
          <a:xfrm rot="16200000">
            <a:off x="8234697" y="6291648"/>
            <a:ext cx="648071" cy="484632"/>
          </a:xfrm>
          <a:prstGeom prst="homePlate">
            <a:avLst>
              <a:gd name="adj" fmla="val 3310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4B54-CAC8-4792-B7A5-76189B3B73BD}" type="slidenum">
              <a:rPr lang="it-IT" smtClean="0">
                <a:latin typeface="Century Gothic" pitchFamily="34" charset="0"/>
              </a:rPr>
              <a:pPr/>
              <a:t>5</a:t>
            </a:fld>
            <a:endParaRPr lang="it-IT" dirty="0">
              <a:latin typeface="Century Gothic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288032"/>
            <a:ext cx="8820472" cy="548680"/>
          </a:xfrm>
          <a:prstGeom prst="rect">
            <a:avLst/>
          </a:prstGeom>
          <a:solidFill>
            <a:srgbClr val="B6322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671155"/>
              </p:ext>
            </p:extLst>
          </p:nvPr>
        </p:nvGraphicFramePr>
        <p:xfrm>
          <a:off x="179513" y="1052736"/>
          <a:ext cx="8640958" cy="39065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851634"/>
                <a:gridCol w="1645897"/>
                <a:gridCol w="1645897"/>
                <a:gridCol w="1748765"/>
                <a:gridCol w="1748765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ETICHETTE</a:t>
                      </a:r>
                      <a:r>
                        <a:rPr lang="it-IT" baseline="0" dirty="0" smtClean="0"/>
                        <a:t> DI TIPO I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CARATTERISTICHE</a:t>
                      </a:r>
                      <a:r>
                        <a:rPr lang="it-IT" sz="1400" baseline="0" dirty="0" smtClean="0"/>
                        <a:t> 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NORMA DI RIFERIMENTO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DESTINATARI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COME</a:t>
                      </a:r>
                      <a:r>
                        <a:rPr lang="it-IT" sz="1400" baseline="0" dirty="0" smtClean="0"/>
                        <a:t> OTTENERLA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TIPO</a:t>
                      </a:r>
                      <a:r>
                        <a:rPr lang="it-IT" sz="1400" baseline="0" dirty="0" smtClean="0"/>
                        <a:t> ETICHETTA</a:t>
                      </a:r>
                      <a:endParaRPr lang="it-IT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Si basano su criteri di</a:t>
                      </a:r>
                      <a:r>
                        <a:rPr lang="it-IT" sz="1600" baseline="0" dirty="0" smtClean="0"/>
                        <a:t> eccellenza </a:t>
                      </a:r>
                      <a:r>
                        <a:rPr lang="it-IT" sz="1600" dirty="0" smtClean="0"/>
                        <a:t>che tengono conto di tutte le fasi del ciclo di vita del prodotto e che fissano dei valori soglia/limiti prestazionali da rispettare.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altLang="it-IT" sz="1600" kern="1200" dirty="0" smtClean="0"/>
                        <a:t>UNI EN ISO 14024</a:t>
                      </a:r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kern="1200" dirty="0" smtClean="0"/>
                        <a:t>Etichette di tipo B2C - «Business to Consumer» indirizzate all’utilizzatore/ consumatore</a:t>
                      </a:r>
                      <a:r>
                        <a:rPr lang="it-IT" sz="1600" kern="1200" baseline="0" dirty="0" smtClean="0"/>
                        <a:t> finale</a:t>
                      </a:r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altLang="it-IT" sz="1600" kern="1200" dirty="0" smtClean="0"/>
                        <a:t>La conformità e correttezza dei criteri previsti dalla norma per la specifica categoria a cui appartiene il prodotto viene verificata e certificata da Organismi di parte terza,</a:t>
                      </a:r>
                      <a:r>
                        <a:rPr lang="it-IT" altLang="it-IT" sz="1600" kern="1200" baseline="0" dirty="0" smtClean="0"/>
                        <a:t> indipendente.</a:t>
                      </a:r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31728" y="335532"/>
            <a:ext cx="8788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it-IT" b="1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LE ECO-ETICHETTE COME STRUMENTO PROMOZIONALE PER LE AZIENDE </a:t>
            </a:r>
            <a:endParaRPr lang="it-IT" b="1" i="1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959932" y="4970271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ALTRI ESEMPI DI </a:t>
            </a:r>
            <a:r>
              <a:rPr lang="it-IT" b="1" dirty="0" smtClean="0"/>
              <a:t>ETICHETTE AMBIENTTALI DI </a:t>
            </a:r>
            <a:r>
              <a:rPr lang="it-IT" b="1" dirty="0"/>
              <a:t>TIPO 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85380"/>
            <a:ext cx="147002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616602"/>
            <a:ext cx="1224136" cy="112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732" y="5616602"/>
            <a:ext cx="1422412" cy="119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tella a 7 punte 2"/>
          <p:cNvSpPr/>
          <p:nvPr/>
        </p:nvSpPr>
        <p:spPr>
          <a:xfrm>
            <a:off x="247233" y="4005064"/>
            <a:ext cx="3708412" cy="2016224"/>
          </a:xfrm>
          <a:prstGeom prst="star7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u="sng" dirty="0" smtClean="0">
                <a:solidFill>
                  <a:schemeClr val="accent2">
                    <a:lumMod val="75000"/>
                  </a:schemeClr>
                </a:solidFill>
              </a:rPr>
              <a:t>IMPORTANTE:</a:t>
            </a:r>
          </a:p>
          <a:p>
            <a:pPr algn="ctr"/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</a:rPr>
              <a:t>NON SI APPLICA AI PRODOTTI AGROALIMENTARI</a:t>
            </a:r>
            <a:endParaRPr lang="it-IT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1444"/>
            <a:ext cx="6456363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Pentagono 12"/>
          <p:cNvSpPr/>
          <p:nvPr/>
        </p:nvSpPr>
        <p:spPr>
          <a:xfrm rot="16200000">
            <a:off x="8234697" y="6291648"/>
            <a:ext cx="648071" cy="484632"/>
          </a:xfrm>
          <a:prstGeom prst="homePlate">
            <a:avLst>
              <a:gd name="adj" fmla="val 3310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4B54-CAC8-4792-B7A5-76189B3B73BD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107504" y="6453336"/>
            <a:ext cx="65860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Fonte: Commissione Europea – Ambiente. Dati aggiornati al settembre 2015</a:t>
            </a:r>
            <a:endParaRPr lang="it-IT" sz="1400" dirty="0"/>
          </a:p>
        </p:txBody>
      </p:sp>
      <p:grpSp>
        <p:nvGrpSpPr>
          <p:cNvPr id="62" name="Gruppo 61"/>
          <p:cNvGrpSpPr/>
          <p:nvPr/>
        </p:nvGrpSpPr>
        <p:grpSpPr>
          <a:xfrm>
            <a:off x="2195736" y="948866"/>
            <a:ext cx="6218345" cy="5360454"/>
            <a:chOff x="2386103" y="1081728"/>
            <a:chExt cx="6218345" cy="5360454"/>
          </a:xfrm>
        </p:grpSpPr>
        <p:sp>
          <p:nvSpPr>
            <p:cNvPr id="56" name="Rettangolo 55"/>
            <p:cNvSpPr/>
            <p:nvPr/>
          </p:nvSpPr>
          <p:spPr>
            <a:xfrm rot="14763409">
              <a:off x="4348924" y="4236655"/>
              <a:ext cx="400336" cy="1290543"/>
            </a:xfrm>
            <a:prstGeom prst="rect">
              <a:avLst/>
            </a:prstGeom>
            <a:solidFill>
              <a:srgbClr val="DDE8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61" name="Gruppo 60"/>
            <p:cNvGrpSpPr/>
            <p:nvPr/>
          </p:nvGrpSpPr>
          <p:grpSpPr>
            <a:xfrm>
              <a:off x="2386103" y="1081728"/>
              <a:ext cx="6218345" cy="5360454"/>
              <a:chOff x="936104" y="1081728"/>
              <a:chExt cx="6218345" cy="5360454"/>
            </a:xfrm>
          </p:grpSpPr>
          <p:grpSp>
            <p:nvGrpSpPr>
              <p:cNvPr id="59" name="Gruppo 58"/>
              <p:cNvGrpSpPr/>
              <p:nvPr/>
            </p:nvGrpSpPr>
            <p:grpSpPr>
              <a:xfrm>
                <a:off x="936104" y="2140997"/>
                <a:ext cx="2411760" cy="2152099"/>
                <a:chOff x="-576064" y="2140997"/>
                <a:chExt cx="2411760" cy="2152099"/>
              </a:xfrm>
            </p:grpSpPr>
            <p:sp>
              <p:nvSpPr>
                <p:cNvPr id="57" name="Ovale 56"/>
                <p:cNvSpPr/>
                <p:nvPr/>
              </p:nvSpPr>
              <p:spPr>
                <a:xfrm>
                  <a:off x="-576064" y="2140997"/>
                  <a:ext cx="2411760" cy="2152099"/>
                </a:xfrm>
                <a:prstGeom prst="ellipse">
                  <a:avLst/>
                </a:prstGeom>
                <a:solidFill>
                  <a:srgbClr val="DDE8C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" name="Rettangolo 16"/>
                <p:cNvSpPr/>
                <p:nvPr/>
              </p:nvSpPr>
              <p:spPr>
                <a:xfrm>
                  <a:off x="-383568" y="2493046"/>
                  <a:ext cx="2064836" cy="160043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it-IT" sz="1400" dirty="0" smtClean="0">
                      <a:latin typeface="Century Gothic" pitchFamily="34" charset="0"/>
                    </a:rPr>
                    <a:t>Per quanto riguarda il </a:t>
                  </a:r>
                  <a:r>
                    <a:rPr lang="it-IT" sz="1400" b="1" dirty="0" smtClean="0">
                      <a:latin typeface="Century Gothic" pitchFamily="34" charset="0"/>
                    </a:rPr>
                    <a:t>numero di  </a:t>
                  </a:r>
                </a:p>
                <a:p>
                  <a:pPr algn="ctr"/>
                  <a:r>
                    <a:rPr lang="it-IT" sz="1400" b="1" dirty="0" smtClean="0">
                      <a:latin typeface="Century Gothic" pitchFamily="34" charset="0"/>
                    </a:rPr>
                    <a:t>prodotti </a:t>
                  </a:r>
                </a:p>
                <a:p>
                  <a:pPr algn="ctr"/>
                  <a:r>
                    <a:rPr lang="it-IT" sz="1400" b="1" dirty="0" smtClean="0">
                      <a:latin typeface="Century Gothic" pitchFamily="34" charset="0"/>
                    </a:rPr>
                    <a:t>e servizi</a:t>
                  </a:r>
                  <a:r>
                    <a:rPr lang="it-IT" sz="1400" dirty="0" smtClean="0">
                      <a:latin typeface="Century Gothic" pitchFamily="34" charset="0"/>
                    </a:rPr>
                    <a:t> </a:t>
                  </a:r>
                  <a:r>
                    <a:rPr lang="it-IT" sz="1400" b="1" dirty="0" smtClean="0">
                      <a:latin typeface="Century Gothic" pitchFamily="34" charset="0"/>
                    </a:rPr>
                    <a:t>certificati</a:t>
                  </a:r>
                  <a:r>
                    <a:rPr lang="it-IT" sz="1400" dirty="0" smtClean="0">
                      <a:latin typeface="Century Gothic" pitchFamily="34" charset="0"/>
                    </a:rPr>
                    <a:t> l’ITALIA è il primo Paese Europeo con </a:t>
                  </a:r>
                  <a:r>
                    <a:rPr lang="it-IT" sz="1400" b="1" dirty="0" smtClean="0">
                      <a:latin typeface="Century Gothic" pitchFamily="34" charset="0"/>
                    </a:rPr>
                    <a:t>19.593</a:t>
                  </a:r>
                  <a:endParaRPr lang="it-IT" sz="1400" b="1" dirty="0">
                    <a:latin typeface="Century Gothic" pitchFamily="34" charset="0"/>
                  </a:endParaRPr>
                </a:p>
              </p:txBody>
            </p:sp>
          </p:grpSp>
          <p:grpSp>
            <p:nvGrpSpPr>
              <p:cNvPr id="60" name="Gruppo 59"/>
              <p:cNvGrpSpPr/>
              <p:nvPr/>
            </p:nvGrpSpPr>
            <p:grpSpPr>
              <a:xfrm>
                <a:off x="2447788" y="1081728"/>
                <a:ext cx="4706661" cy="5360454"/>
                <a:chOff x="2447788" y="1081728"/>
                <a:chExt cx="4706661" cy="5360454"/>
              </a:xfrm>
            </p:grpSpPr>
            <p:sp>
              <p:nvSpPr>
                <p:cNvPr id="55" name="Rettangolo 54"/>
                <p:cNvSpPr/>
                <p:nvPr/>
              </p:nvSpPr>
              <p:spPr>
                <a:xfrm rot="13728216">
                  <a:off x="3148140" y="4482493"/>
                  <a:ext cx="447432" cy="1565678"/>
                </a:xfrm>
                <a:prstGeom prst="rect">
                  <a:avLst/>
                </a:prstGeom>
                <a:solidFill>
                  <a:srgbClr val="DDE8C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" name="Rettangolo 53"/>
                <p:cNvSpPr/>
                <p:nvPr/>
              </p:nvSpPr>
              <p:spPr>
                <a:xfrm rot="12434008">
                  <a:off x="3559014" y="4765801"/>
                  <a:ext cx="530237" cy="1565678"/>
                </a:xfrm>
                <a:prstGeom prst="rect">
                  <a:avLst/>
                </a:prstGeom>
                <a:solidFill>
                  <a:srgbClr val="D2E1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" name="Rettangolo 52"/>
                <p:cNvSpPr/>
                <p:nvPr/>
              </p:nvSpPr>
              <p:spPr>
                <a:xfrm rot="10942403">
                  <a:off x="4079921" y="4876504"/>
                  <a:ext cx="569088" cy="1565678"/>
                </a:xfrm>
                <a:prstGeom prst="rect">
                  <a:avLst/>
                </a:prstGeom>
                <a:solidFill>
                  <a:srgbClr val="C6D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" name="Rettangolo 51"/>
                <p:cNvSpPr/>
                <p:nvPr/>
              </p:nvSpPr>
              <p:spPr>
                <a:xfrm rot="9424726">
                  <a:off x="4661897" y="4504773"/>
                  <a:ext cx="678030" cy="1880819"/>
                </a:xfrm>
                <a:prstGeom prst="rect">
                  <a:avLst/>
                </a:prstGeom>
                <a:solidFill>
                  <a:srgbClr val="B4CD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" name="Rettangolo 50"/>
                <p:cNvSpPr/>
                <p:nvPr/>
              </p:nvSpPr>
              <p:spPr>
                <a:xfrm rot="7216619">
                  <a:off x="5430813" y="3881009"/>
                  <a:ext cx="634473" cy="2186426"/>
                </a:xfrm>
                <a:prstGeom prst="rect">
                  <a:avLst/>
                </a:prstGeom>
                <a:solidFill>
                  <a:srgbClr val="A3C1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" name="Rettangolo 49"/>
                <p:cNvSpPr/>
                <p:nvPr/>
              </p:nvSpPr>
              <p:spPr>
                <a:xfrm rot="5942878">
                  <a:off x="5447350" y="2829413"/>
                  <a:ext cx="761607" cy="2652591"/>
                </a:xfrm>
                <a:prstGeom prst="rect">
                  <a:avLst/>
                </a:prstGeom>
                <a:solidFill>
                  <a:srgbClr val="93B6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" name="Rettangolo 48"/>
                <p:cNvSpPr/>
                <p:nvPr/>
              </p:nvSpPr>
              <p:spPr>
                <a:xfrm rot="4550753">
                  <a:off x="5249509" y="1688085"/>
                  <a:ext cx="937998" cy="2749230"/>
                </a:xfrm>
                <a:prstGeom prst="rect">
                  <a:avLst/>
                </a:prstGeom>
                <a:solidFill>
                  <a:srgbClr val="7C9A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" name="Rettangolo 47"/>
                <p:cNvSpPr/>
                <p:nvPr/>
              </p:nvSpPr>
              <p:spPr>
                <a:xfrm rot="1723245">
                  <a:off x="4047138" y="1081728"/>
                  <a:ext cx="1233537" cy="2871886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" name="Corda 33"/>
                <p:cNvSpPr/>
                <p:nvPr/>
              </p:nvSpPr>
              <p:spPr>
                <a:xfrm rot="757005">
                  <a:off x="2994870" y="3139280"/>
                  <a:ext cx="2232248" cy="2160240"/>
                </a:xfrm>
                <a:prstGeom prst="chord">
                  <a:avLst>
                    <a:gd name="adj1" fmla="val 2700000"/>
                    <a:gd name="adj2" fmla="val 2559909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" name="Rettangolo 17"/>
                <p:cNvSpPr/>
                <p:nvPr/>
              </p:nvSpPr>
              <p:spPr>
                <a:xfrm>
                  <a:off x="2996241" y="3571328"/>
                  <a:ext cx="2286000" cy="1508105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lvl="0" algn="ctr"/>
                  <a:r>
                    <a:rPr lang="it-IT" sz="1600" dirty="0" smtClean="0">
                      <a:solidFill>
                        <a:prstClr val="black"/>
                      </a:solidFill>
                      <a:latin typeface="Century Gothic" pitchFamily="34" charset="0"/>
                    </a:rPr>
                    <a:t>NUMERO TOTALE </a:t>
                  </a:r>
                </a:p>
                <a:p>
                  <a:pPr lvl="0" algn="ctr"/>
                  <a:r>
                    <a:rPr lang="it-IT" sz="1600" dirty="0" smtClean="0">
                      <a:solidFill>
                        <a:prstClr val="black"/>
                      </a:solidFill>
                      <a:latin typeface="Century Gothic" pitchFamily="34" charset="0"/>
                    </a:rPr>
                    <a:t>DI </a:t>
                  </a:r>
                  <a:r>
                    <a:rPr lang="it-IT" sz="1600" b="1" i="1" dirty="0" smtClean="0">
                      <a:solidFill>
                        <a:prstClr val="black"/>
                      </a:solidFill>
                      <a:latin typeface="Century Gothic" pitchFamily="34" charset="0"/>
                    </a:rPr>
                    <a:t>LICENZE</a:t>
                  </a:r>
                  <a:r>
                    <a:rPr lang="it-IT" sz="1600" dirty="0" smtClean="0">
                      <a:solidFill>
                        <a:prstClr val="black"/>
                      </a:solidFill>
                      <a:latin typeface="Century Gothic" pitchFamily="34" charset="0"/>
                    </a:rPr>
                    <a:t> </a:t>
                  </a:r>
                  <a:r>
                    <a:rPr lang="it-IT" sz="2400" b="1" dirty="0" smtClean="0">
                      <a:solidFill>
                        <a:prstClr val="black"/>
                      </a:solidFill>
                      <a:latin typeface="Century Gothic" pitchFamily="34" charset="0"/>
                    </a:rPr>
                    <a:t>ECOLABEL</a:t>
                  </a:r>
                  <a:r>
                    <a:rPr lang="it-IT" sz="2400" dirty="0" smtClean="0">
                      <a:solidFill>
                        <a:prstClr val="black"/>
                      </a:solidFill>
                      <a:latin typeface="Century Gothic" pitchFamily="34" charset="0"/>
                    </a:rPr>
                    <a:t>:</a:t>
                  </a:r>
                </a:p>
                <a:p>
                  <a:pPr lvl="0" algn="ctr"/>
                  <a:r>
                    <a:rPr lang="it-IT" sz="3600" b="1" dirty="0" smtClean="0">
                      <a:solidFill>
                        <a:prstClr val="black"/>
                      </a:solidFill>
                      <a:latin typeface="Century Gothic" pitchFamily="34" charset="0"/>
                    </a:rPr>
                    <a:t>2.031</a:t>
                  </a:r>
                </a:p>
              </p:txBody>
            </p:sp>
            <p:sp>
              <p:nvSpPr>
                <p:cNvPr id="21" name="CasellaDiTesto 20"/>
                <p:cNvSpPr txBox="1"/>
                <p:nvPr/>
              </p:nvSpPr>
              <p:spPr>
                <a:xfrm rot="17981602">
                  <a:off x="3828582" y="1663944"/>
                  <a:ext cx="2040799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800" dirty="0" smtClean="0">
                      <a:latin typeface="Century Gothic" pitchFamily="34" charset="0"/>
                    </a:rPr>
                    <a:t>FRANCIA</a:t>
                  </a:r>
                </a:p>
                <a:p>
                  <a:r>
                    <a:rPr lang="it-IT" sz="2800" dirty="0" smtClean="0">
                      <a:latin typeface="Century Gothic" pitchFamily="34" charset="0"/>
                    </a:rPr>
                    <a:t>555</a:t>
                  </a:r>
                </a:p>
              </p:txBody>
            </p:sp>
            <p:sp>
              <p:nvSpPr>
                <p:cNvPr id="22" name="CasellaDiTesto 21"/>
                <p:cNvSpPr txBox="1"/>
                <p:nvPr/>
              </p:nvSpPr>
              <p:spPr>
                <a:xfrm rot="20788721">
                  <a:off x="5328227" y="2738852"/>
                  <a:ext cx="790601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000" spc="-150" dirty="0" smtClean="0">
                      <a:solidFill>
                        <a:srgbClr val="C00000"/>
                      </a:solidFill>
                      <a:latin typeface="Century Gothic" pitchFamily="34" charset="0"/>
                    </a:rPr>
                    <a:t>ITALIA</a:t>
                  </a:r>
                </a:p>
                <a:p>
                  <a:r>
                    <a:rPr lang="it-IT" sz="2000" dirty="0" smtClean="0">
                      <a:solidFill>
                        <a:srgbClr val="C00000"/>
                      </a:solidFill>
                      <a:latin typeface="Century Gothic" pitchFamily="34" charset="0"/>
                    </a:rPr>
                    <a:t>359</a:t>
                  </a:r>
                </a:p>
              </p:txBody>
            </p:sp>
            <p:sp>
              <p:nvSpPr>
                <p:cNvPr id="23" name="CasellaDiTesto 22"/>
                <p:cNvSpPr txBox="1"/>
                <p:nvPr/>
              </p:nvSpPr>
              <p:spPr>
                <a:xfrm rot="533945">
                  <a:off x="5398777" y="3837924"/>
                  <a:ext cx="140936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000" spc="-150" dirty="0" smtClean="0">
                      <a:latin typeface="Century Gothic" pitchFamily="34" charset="0"/>
                    </a:rPr>
                    <a:t>GERMANIA</a:t>
                  </a:r>
                </a:p>
                <a:p>
                  <a:r>
                    <a:rPr lang="it-IT" sz="2000" dirty="0" smtClean="0">
                      <a:latin typeface="Century Gothic" pitchFamily="34" charset="0"/>
                    </a:rPr>
                    <a:t>239</a:t>
                  </a:r>
                </a:p>
              </p:txBody>
            </p:sp>
            <p:sp>
              <p:nvSpPr>
                <p:cNvPr id="24" name="CasellaDiTesto 23"/>
                <p:cNvSpPr txBox="1"/>
                <p:nvPr/>
              </p:nvSpPr>
              <p:spPr>
                <a:xfrm rot="1767126">
                  <a:off x="5192928" y="4669866"/>
                  <a:ext cx="1098378" cy="6155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700" dirty="0" smtClean="0">
                      <a:latin typeface="Century Gothic" pitchFamily="34" charset="0"/>
                    </a:rPr>
                    <a:t>SPAGNA</a:t>
                  </a:r>
                </a:p>
                <a:p>
                  <a:r>
                    <a:rPr lang="it-IT" sz="1700" dirty="0" smtClean="0">
                      <a:latin typeface="Century Gothic" pitchFamily="34" charset="0"/>
                    </a:rPr>
                    <a:t>192</a:t>
                  </a:r>
                </a:p>
              </p:txBody>
            </p:sp>
            <p:sp>
              <p:nvSpPr>
                <p:cNvPr id="25" name="CasellaDiTesto 24"/>
                <p:cNvSpPr txBox="1"/>
                <p:nvPr/>
              </p:nvSpPr>
              <p:spPr>
                <a:xfrm rot="4194110">
                  <a:off x="4610551" y="5370240"/>
                  <a:ext cx="98616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600" dirty="0" smtClean="0">
                      <a:latin typeface="Century Gothic" pitchFamily="34" charset="0"/>
                    </a:rPr>
                    <a:t>AUSTRIA</a:t>
                  </a:r>
                </a:p>
                <a:p>
                  <a:r>
                    <a:rPr lang="it-IT" sz="1600" dirty="0" smtClean="0">
                      <a:latin typeface="Century Gothic" pitchFamily="34" charset="0"/>
                    </a:rPr>
                    <a:t>181</a:t>
                  </a:r>
                </a:p>
              </p:txBody>
            </p:sp>
            <p:sp>
              <p:nvSpPr>
                <p:cNvPr id="26" name="CasellaDiTesto 25"/>
                <p:cNvSpPr txBox="1"/>
                <p:nvPr/>
              </p:nvSpPr>
              <p:spPr>
                <a:xfrm rot="5340586">
                  <a:off x="3854471" y="5585856"/>
                  <a:ext cx="106631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600" dirty="0" smtClean="0">
                      <a:latin typeface="Century Gothic" pitchFamily="34" charset="0"/>
                    </a:rPr>
                    <a:t>OLANDA</a:t>
                  </a:r>
                  <a:endParaRPr lang="it-IT" sz="1600" dirty="0">
                    <a:latin typeface="Century Gothic" pitchFamily="34" charset="0"/>
                  </a:endParaRPr>
                </a:p>
                <a:p>
                  <a:r>
                    <a:rPr lang="it-IT" sz="1600" dirty="0" smtClean="0">
                      <a:latin typeface="Century Gothic" pitchFamily="34" charset="0"/>
                    </a:rPr>
                    <a:t>83</a:t>
                  </a:r>
                </a:p>
              </p:txBody>
            </p:sp>
            <p:sp>
              <p:nvSpPr>
                <p:cNvPr id="27" name="CasellaDiTesto 26"/>
                <p:cNvSpPr txBox="1"/>
                <p:nvPr/>
              </p:nvSpPr>
              <p:spPr>
                <a:xfrm rot="7191573">
                  <a:off x="3599514" y="5349037"/>
                  <a:ext cx="40748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400" dirty="0" smtClean="0">
                      <a:latin typeface="Century Gothic" pitchFamily="34" charset="0"/>
                    </a:rPr>
                    <a:t>UK</a:t>
                  </a:r>
                </a:p>
                <a:p>
                  <a:r>
                    <a:rPr lang="it-IT" sz="1400" dirty="0" smtClean="0">
                      <a:latin typeface="Century Gothic" pitchFamily="34" charset="0"/>
                    </a:rPr>
                    <a:t>81</a:t>
                  </a:r>
                </a:p>
              </p:txBody>
            </p:sp>
            <p:sp>
              <p:nvSpPr>
                <p:cNvPr id="28" name="CasellaDiTesto 27"/>
                <p:cNvSpPr txBox="1"/>
                <p:nvPr/>
              </p:nvSpPr>
              <p:spPr>
                <a:xfrm rot="8225634">
                  <a:off x="2537508" y="5247561"/>
                  <a:ext cx="114807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200" dirty="0" smtClean="0">
                      <a:latin typeface="Century Gothic" pitchFamily="34" charset="0"/>
                    </a:rPr>
                    <a:t>DANIMARCA</a:t>
                  </a:r>
                </a:p>
                <a:p>
                  <a:r>
                    <a:rPr lang="it-IT" sz="1200" dirty="0" smtClean="0">
                      <a:latin typeface="Century Gothic" pitchFamily="34" charset="0"/>
                    </a:rPr>
                    <a:t>53</a:t>
                  </a:r>
                </a:p>
              </p:txBody>
            </p:sp>
            <p:sp>
              <p:nvSpPr>
                <p:cNvPr id="29" name="CasellaDiTesto 28"/>
                <p:cNvSpPr txBox="1"/>
                <p:nvPr/>
              </p:nvSpPr>
              <p:spPr>
                <a:xfrm rot="9416235">
                  <a:off x="2447788" y="4772607"/>
                  <a:ext cx="76815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200" dirty="0" smtClean="0">
                      <a:latin typeface="Century Gothic" pitchFamily="34" charset="0"/>
                    </a:rPr>
                    <a:t>GRECIA</a:t>
                  </a:r>
                </a:p>
                <a:p>
                  <a:r>
                    <a:rPr lang="it-IT" sz="1200" dirty="0" smtClean="0">
                      <a:latin typeface="Century Gothic" pitchFamily="34" charset="0"/>
                    </a:rPr>
                    <a:t>49</a:t>
                  </a:r>
                </a:p>
              </p:txBody>
            </p:sp>
          </p:grpSp>
        </p:grpSp>
      </p:grpSp>
      <p:grpSp>
        <p:nvGrpSpPr>
          <p:cNvPr id="36" name="Gruppo 35"/>
          <p:cNvGrpSpPr/>
          <p:nvPr/>
        </p:nvGrpSpPr>
        <p:grpSpPr>
          <a:xfrm>
            <a:off x="0" y="174240"/>
            <a:ext cx="8532440" cy="654904"/>
            <a:chOff x="0" y="174240"/>
            <a:chExt cx="8532440" cy="654904"/>
          </a:xfrm>
        </p:grpSpPr>
        <p:sp>
          <p:nvSpPr>
            <p:cNvPr id="15" name="Rettangolo 14"/>
            <p:cNvSpPr/>
            <p:nvPr/>
          </p:nvSpPr>
          <p:spPr>
            <a:xfrm>
              <a:off x="0" y="174240"/>
              <a:ext cx="8532440" cy="654904"/>
            </a:xfrm>
            <a:prstGeom prst="rect">
              <a:avLst/>
            </a:prstGeom>
            <a:solidFill>
              <a:srgbClr val="B6322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0" y="188640"/>
              <a:ext cx="85324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7800">
                <a:spcBef>
                  <a:spcPts val="3600"/>
                </a:spcBef>
                <a:spcAft>
                  <a:spcPts val="3600"/>
                </a:spcAft>
                <a:defRPr/>
              </a:pPr>
              <a:r>
                <a:rPr lang="it-IT" altLang="it-IT" sz="2000" b="1" dirty="0" smtClean="0">
                  <a:solidFill>
                    <a:schemeClr val="bg1"/>
                  </a:solidFill>
                  <a:latin typeface="Century Gothic" pitchFamily="34" charset="0"/>
                </a:rPr>
                <a:t>ECOLABEL: I NUMERI IN EUROPA</a:t>
              </a:r>
              <a:endParaRPr lang="it-IT" altLang="it-IT" sz="2000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492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174240"/>
            <a:ext cx="8532440" cy="781104"/>
          </a:xfrm>
          <a:prstGeom prst="rect">
            <a:avLst/>
          </a:prstGeom>
          <a:solidFill>
            <a:srgbClr val="B6322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292586"/>
            <a:ext cx="8532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spcBef>
                <a:spcPts val="3600"/>
              </a:spcBef>
              <a:spcAft>
                <a:spcPts val="3600"/>
              </a:spcAft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Century Gothic" pitchFamily="34" charset="0"/>
              </a:rPr>
              <a:t>ECOLABEL: I NUMERI IN </a:t>
            </a:r>
            <a:r>
              <a:rPr lang="it-IT" altLang="it-IT" sz="2000" b="1" dirty="0" smtClean="0">
                <a:solidFill>
                  <a:schemeClr val="bg1"/>
                </a:solidFill>
                <a:latin typeface="Century Gothic" pitchFamily="34" charset="0"/>
              </a:rPr>
              <a:t>ITALIA</a:t>
            </a:r>
            <a:endParaRPr lang="it-IT" altLang="it-IT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1990" name="Picture 6" descr="http://www.sviluppoeconomico.gov.it/images/stories/recuperi/Comunicazioni/ispettoratiterritoriali/cartina-geografica-italia.gif"/>
          <p:cNvPicPr>
            <a:picLocks noChangeAspect="1" noChangeArrowheads="1"/>
          </p:cNvPicPr>
          <p:nvPr/>
        </p:nvPicPr>
        <p:blipFill>
          <a:blip r:embed="rId2" cstate="print"/>
          <a:srcRect r="1980"/>
          <a:stretch>
            <a:fillRect/>
          </a:stretch>
        </p:blipFill>
        <p:spPr bwMode="auto">
          <a:xfrm>
            <a:off x="1871933" y="1797735"/>
            <a:ext cx="3564163" cy="4223553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83976" y="6021288"/>
            <a:ext cx="59766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entury Gothic" pitchFamily="34" charset="0"/>
              </a:rPr>
              <a:t>DISTRIBUZIONE </a:t>
            </a:r>
            <a:r>
              <a:rPr lang="it-IT" b="1" dirty="0" smtClean="0">
                <a:latin typeface="Century Gothic" pitchFamily="34" charset="0"/>
              </a:rPr>
              <a:t>LICENZE </a:t>
            </a:r>
            <a:r>
              <a:rPr lang="it-IT" dirty="0" smtClean="0">
                <a:latin typeface="Century Gothic" pitchFamily="34" charset="0"/>
              </a:rPr>
              <a:t>ECOLABEL UE PER REGIONE </a:t>
            </a:r>
            <a:endParaRPr lang="it-IT" dirty="0">
              <a:latin typeface="Century Gothic" pitchFamily="34" charset="0"/>
            </a:endParaRPr>
          </a:p>
        </p:txBody>
      </p:sp>
      <p:cxnSp>
        <p:nvCxnSpPr>
          <p:cNvPr id="10" name="Connettore 4 9"/>
          <p:cNvCxnSpPr>
            <a:endCxn id="12" idx="1"/>
          </p:cNvCxnSpPr>
          <p:nvPr/>
        </p:nvCxnSpPr>
        <p:spPr>
          <a:xfrm flipV="1">
            <a:off x="3385040" y="1694719"/>
            <a:ext cx="2172732" cy="362362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5557772" y="1494664"/>
            <a:ext cx="3599876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Century Gothic" pitchFamily="34" charset="0"/>
              </a:rPr>
              <a:t>TRENTINO ALTO ADIGE    54</a:t>
            </a:r>
            <a:endParaRPr lang="it-IT" b="1" dirty="0">
              <a:latin typeface="Century Gothic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498974" y="1960120"/>
            <a:ext cx="3645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entury Gothic" pitchFamily="34" charset="0"/>
              </a:rPr>
              <a:t>FRIULI VENEZIA GIULIA                   7</a:t>
            </a:r>
            <a:endParaRPr lang="it-IT" sz="1600" dirty="0">
              <a:latin typeface="Century Gothic" pitchFamily="34" charset="0"/>
            </a:endParaRPr>
          </a:p>
        </p:txBody>
      </p:sp>
      <p:cxnSp>
        <p:nvCxnSpPr>
          <p:cNvPr id="21" name="Connettore 2 20"/>
          <p:cNvCxnSpPr>
            <a:endCxn id="24" idx="1"/>
          </p:cNvCxnSpPr>
          <p:nvPr/>
        </p:nvCxnSpPr>
        <p:spPr>
          <a:xfrm>
            <a:off x="3419872" y="2492896"/>
            <a:ext cx="2150532" cy="10174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5570404" y="2318404"/>
            <a:ext cx="3573595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entury Gothic" pitchFamily="34" charset="0"/>
              </a:rPr>
              <a:t>VENETO                                  32</a:t>
            </a:r>
            <a:endParaRPr lang="it-IT" dirty="0">
              <a:latin typeface="Century Gothic" pitchFamily="34" charset="0"/>
            </a:endParaRPr>
          </a:p>
        </p:txBody>
      </p:sp>
      <p:cxnSp>
        <p:nvCxnSpPr>
          <p:cNvPr id="25" name="Connettore 2 24"/>
          <p:cNvCxnSpPr>
            <a:endCxn id="27" idx="1"/>
          </p:cNvCxnSpPr>
          <p:nvPr/>
        </p:nvCxnSpPr>
        <p:spPr>
          <a:xfrm>
            <a:off x="4490113" y="3930555"/>
            <a:ext cx="1067151" cy="17596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5557264" y="3748096"/>
            <a:ext cx="3586735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Century Gothic" pitchFamily="34" charset="0"/>
              </a:rPr>
              <a:t>PUGLIA                             53</a:t>
            </a:r>
            <a:endParaRPr lang="it-IT" sz="2000" b="1" dirty="0">
              <a:latin typeface="Century Gothic" pitchFamily="34" charset="0"/>
            </a:endParaRPr>
          </a:p>
        </p:txBody>
      </p:sp>
      <p:cxnSp>
        <p:nvCxnSpPr>
          <p:cNvPr id="28" name="Connettore 2 27"/>
          <p:cNvCxnSpPr>
            <a:endCxn id="29" idx="1"/>
          </p:cNvCxnSpPr>
          <p:nvPr/>
        </p:nvCxnSpPr>
        <p:spPr>
          <a:xfrm flipV="1">
            <a:off x="3384645" y="2866878"/>
            <a:ext cx="2181631" cy="12800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5566276" y="2682212"/>
            <a:ext cx="356425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entury Gothic" pitchFamily="34" charset="0"/>
              </a:rPr>
              <a:t>EMILIA ROMAGNA                30</a:t>
            </a:r>
            <a:endParaRPr lang="it-IT" dirty="0">
              <a:latin typeface="Century Gothic" pitchFamily="34" charset="0"/>
            </a:endParaRPr>
          </a:p>
        </p:txBody>
      </p:sp>
      <p:cxnSp>
        <p:nvCxnSpPr>
          <p:cNvPr id="30" name="Connettore 2 29"/>
          <p:cNvCxnSpPr>
            <a:endCxn id="31" idx="1"/>
          </p:cNvCxnSpPr>
          <p:nvPr/>
        </p:nvCxnSpPr>
        <p:spPr>
          <a:xfrm flipV="1">
            <a:off x="3821373" y="3228945"/>
            <a:ext cx="1692843" cy="5574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5514216" y="3059668"/>
            <a:ext cx="3629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entury Gothic" pitchFamily="34" charset="0"/>
              </a:rPr>
              <a:t>MARCHE                                        12</a:t>
            </a:r>
            <a:endParaRPr lang="it-IT" sz="1600" dirty="0">
              <a:latin typeface="Century Gothic" pitchFamily="34" charset="0"/>
            </a:endParaRPr>
          </a:p>
        </p:txBody>
      </p:sp>
      <p:cxnSp>
        <p:nvCxnSpPr>
          <p:cNvPr id="36" name="Connettore 2 35"/>
          <p:cNvCxnSpPr>
            <a:endCxn id="37" idx="1"/>
          </p:cNvCxnSpPr>
          <p:nvPr/>
        </p:nvCxnSpPr>
        <p:spPr>
          <a:xfrm flipV="1">
            <a:off x="4026090" y="3588985"/>
            <a:ext cx="1488126" cy="376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5514216" y="3419708"/>
            <a:ext cx="3629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entury Gothic" pitchFamily="34" charset="0"/>
              </a:rPr>
              <a:t>ABRUZZO                                         5</a:t>
            </a:r>
            <a:endParaRPr lang="it-IT" sz="1600" dirty="0">
              <a:latin typeface="Century Gothic" pitchFamily="34" charset="0"/>
            </a:endParaRPr>
          </a:p>
        </p:txBody>
      </p:sp>
      <p:cxnSp>
        <p:nvCxnSpPr>
          <p:cNvPr id="39" name="Connettore 2 38"/>
          <p:cNvCxnSpPr>
            <a:endCxn id="19" idx="1"/>
          </p:cNvCxnSpPr>
          <p:nvPr/>
        </p:nvCxnSpPr>
        <p:spPr>
          <a:xfrm flipV="1">
            <a:off x="3739487" y="2129397"/>
            <a:ext cx="1759487" cy="13302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/>
          <p:nvPr/>
        </p:nvCxnSpPr>
        <p:spPr>
          <a:xfrm flipV="1">
            <a:off x="4708478" y="4365104"/>
            <a:ext cx="943642" cy="2180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/>
          <p:cNvSpPr txBox="1"/>
          <p:nvPr/>
        </p:nvSpPr>
        <p:spPr>
          <a:xfrm>
            <a:off x="5623400" y="4203672"/>
            <a:ext cx="3629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entury Gothic" pitchFamily="34" charset="0"/>
              </a:rPr>
              <a:t>BASILICATA                                     1</a:t>
            </a:r>
            <a:endParaRPr lang="it-IT" sz="1600" dirty="0">
              <a:latin typeface="Century Gothic" pitchFamily="34" charset="0"/>
            </a:endParaRPr>
          </a:p>
        </p:txBody>
      </p:sp>
      <p:cxnSp>
        <p:nvCxnSpPr>
          <p:cNvPr id="50" name="Connettore 2 49"/>
          <p:cNvCxnSpPr>
            <a:endCxn id="51" idx="1"/>
          </p:cNvCxnSpPr>
          <p:nvPr/>
        </p:nvCxnSpPr>
        <p:spPr>
          <a:xfrm flipV="1">
            <a:off x="4858603" y="4826769"/>
            <a:ext cx="645733" cy="4538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>
            <a:off x="5504336" y="4657492"/>
            <a:ext cx="3629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entury Gothic" pitchFamily="34" charset="0"/>
              </a:rPr>
              <a:t>CALABRIA                                        -</a:t>
            </a:r>
            <a:endParaRPr lang="it-IT" sz="1600" dirty="0">
              <a:latin typeface="Century Gothic" pitchFamily="34" charset="0"/>
            </a:endParaRPr>
          </a:p>
        </p:txBody>
      </p:sp>
      <p:cxnSp>
        <p:nvCxnSpPr>
          <p:cNvPr id="52" name="Connettore 2 51"/>
          <p:cNvCxnSpPr>
            <a:endCxn id="53" idx="1"/>
          </p:cNvCxnSpPr>
          <p:nvPr/>
        </p:nvCxnSpPr>
        <p:spPr>
          <a:xfrm>
            <a:off x="4162567" y="5407133"/>
            <a:ext cx="1345537" cy="5858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sellaDiTesto 52"/>
          <p:cNvSpPr txBox="1"/>
          <p:nvPr/>
        </p:nvSpPr>
        <p:spPr>
          <a:xfrm>
            <a:off x="5508104" y="5243714"/>
            <a:ext cx="3629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entury Gothic" pitchFamily="34" charset="0"/>
              </a:rPr>
              <a:t>SICILIA                                            19</a:t>
            </a:r>
            <a:endParaRPr lang="it-IT" sz="1600" dirty="0">
              <a:latin typeface="Century Gothic" pitchFamily="34" charset="0"/>
            </a:endParaRPr>
          </a:p>
        </p:txBody>
      </p:sp>
      <p:cxnSp>
        <p:nvCxnSpPr>
          <p:cNvPr id="58" name="Connettore 2 57"/>
          <p:cNvCxnSpPr/>
          <p:nvPr/>
        </p:nvCxnSpPr>
        <p:spPr>
          <a:xfrm flipH="1">
            <a:off x="2051720" y="4521948"/>
            <a:ext cx="576064" cy="0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sellaDiTesto 59"/>
          <p:cNvSpPr txBox="1"/>
          <p:nvPr/>
        </p:nvSpPr>
        <p:spPr>
          <a:xfrm>
            <a:off x="72008" y="4305924"/>
            <a:ext cx="205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entury Gothic" pitchFamily="34" charset="0"/>
              </a:rPr>
              <a:t>SARDEGNA         19 </a:t>
            </a:r>
            <a:endParaRPr lang="it-IT" sz="1600" dirty="0">
              <a:latin typeface="Century Gothic" pitchFamily="34" charset="0"/>
            </a:endParaRPr>
          </a:p>
        </p:txBody>
      </p:sp>
      <p:sp>
        <p:nvSpPr>
          <p:cNvPr id="81" name="CasellaDiTesto 80"/>
          <p:cNvSpPr txBox="1"/>
          <p:nvPr/>
        </p:nvSpPr>
        <p:spPr>
          <a:xfrm>
            <a:off x="70328" y="4869160"/>
            <a:ext cx="205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entury Gothic" pitchFamily="34" charset="0"/>
              </a:rPr>
              <a:t>CAMPANIA          3 </a:t>
            </a:r>
            <a:endParaRPr lang="it-IT" sz="1600" dirty="0">
              <a:latin typeface="Century Gothic" pitchFamily="34" charset="0"/>
            </a:endParaRPr>
          </a:p>
        </p:txBody>
      </p:sp>
      <p:sp>
        <p:nvSpPr>
          <p:cNvPr id="82" name="CasellaDiTesto 81"/>
          <p:cNvSpPr txBox="1"/>
          <p:nvPr/>
        </p:nvSpPr>
        <p:spPr>
          <a:xfrm>
            <a:off x="90088" y="3882534"/>
            <a:ext cx="205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entury Gothic" pitchFamily="34" charset="0"/>
              </a:rPr>
              <a:t>LAZIO                    4</a:t>
            </a:r>
            <a:endParaRPr lang="it-IT" sz="1600" dirty="0">
              <a:latin typeface="Century Gothic" pitchFamily="34" charset="0"/>
            </a:endParaRPr>
          </a:p>
        </p:txBody>
      </p:sp>
      <p:sp>
        <p:nvSpPr>
          <p:cNvPr id="83" name="CasellaDiTesto 82"/>
          <p:cNvSpPr txBox="1"/>
          <p:nvPr/>
        </p:nvSpPr>
        <p:spPr>
          <a:xfrm>
            <a:off x="-1680" y="3212976"/>
            <a:ext cx="20534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entury Gothic" pitchFamily="34" charset="0"/>
              </a:rPr>
              <a:t>TOSCANA     53 </a:t>
            </a:r>
            <a:r>
              <a:rPr lang="it-IT" sz="1600" b="1" dirty="0" smtClean="0">
                <a:latin typeface="Century Gothic" pitchFamily="34" charset="0"/>
              </a:rPr>
              <a:t>      </a:t>
            </a:r>
            <a:endParaRPr lang="it-IT" sz="1600" b="1" dirty="0">
              <a:latin typeface="Century Gothic" pitchFamily="34" charset="0"/>
            </a:endParaRPr>
          </a:p>
        </p:txBody>
      </p:sp>
      <p:sp>
        <p:nvSpPr>
          <p:cNvPr id="84" name="CasellaDiTesto 83"/>
          <p:cNvSpPr txBox="1"/>
          <p:nvPr/>
        </p:nvSpPr>
        <p:spPr>
          <a:xfrm>
            <a:off x="3768" y="2801852"/>
            <a:ext cx="205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entury Gothic" pitchFamily="34" charset="0"/>
              </a:rPr>
              <a:t>LIGURIA                 5</a:t>
            </a:r>
            <a:endParaRPr lang="it-IT" sz="1600" dirty="0">
              <a:latin typeface="Century Gothic" pitchFamily="34" charset="0"/>
            </a:endParaRPr>
          </a:p>
        </p:txBody>
      </p:sp>
      <p:cxnSp>
        <p:nvCxnSpPr>
          <p:cNvPr id="87" name="Connettore 2 86"/>
          <p:cNvCxnSpPr/>
          <p:nvPr/>
        </p:nvCxnSpPr>
        <p:spPr>
          <a:xfrm flipH="1">
            <a:off x="2051720" y="4005064"/>
            <a:ext cx="1800200" cy="0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2 90"/>
          <p:cNvCxnSpPr>
            <a:endCxn id="83" idx="3"/>
          </p:cNvCxnSpPr>
          <p:nvPr/>
        </p:nvCxnSpPr>
        <p:spPr>
          <a:xfrm flipH="1">
            <a:off x="2051720" y="3234519"/>
            <a:ext cx="1251038" cy="163123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CasellaDiTesto 95"/>
          <p:cNvSpPr txBox="1"/>
          <p:nvPr/>
        </p:nvSpPr>
        <p:spPr>
          <a:xfrm>
            <a:off x="0" y="1916832"/>
            <a:ext cx="205548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Century Gothic" pitchFamily="34" charset="0"/>
              </a:rPr>
              <a:t>PIEMONTE     30       </a:t>
            </a:r>
          </a:p>
        </p:txBody>
      </p:sp>
      <p:cxnSp>
        <p:nvCxnSpPr>
          <p:cNvPr id="97" name="Connettore 4 96"/>
          <p:cNvCxnSpPr/>
          <p:nvPr/>
        </p:nvCxnSpPr>
        <p:spPr>
          <a:xfrm rot="10800000" flipV="1">
            <a:off x="2051720" y="4221088"/>
            <a:ext cx="2232248" cy="792088"/>
          </a:xfrm>
          <a:prstGeom prst="bentConnector3">
            <a:avLst>
              <a:gd name="adj1" fmla="val -745"/>
            </a:avLst>
          </a:prstGeom>
          <a:ln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4 99"/>
          <p:cNvCxnSpPr>
            <a:endCxn id="84" idx="3"/>
          </p:cNvCxnSpPr>
          <p:nvPr/>
        </p:nvCxnSpPr>
        <p:spPr>
          <a:xfrm rot="10800000" flipV="1">
            <a:off x="2055488" y="2780365"/>
            <a:ext cx="500288" cy="190763"/>
          </a:xfrm>
          <a:prstGeom prst="bentConnector3">
            <a:avLst>
              <a:gd name="adj1" fmla="val 3624"/>
            </a:avLst>
          </a:prstGeom>
          <a:ln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asellaDiTesto 106"/>
          <p:cNvSpPr txBox="1"/>
          <p:nvPr/>
        </p:nvSpPr>
        <p:spPr>
          <a:xfrm>
            <a:off x="3768" y="1412214"/>
            <a:ext cx="205172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entury Gothic" pitchFamily="34" charset="0"/>
              </a:rPr>
              <a:t>LOMBARDIA   25</a:t>
            </a:r>
            <a:endParaRPr lang="it-IT" dirty="0">
              <a:latin typeface="Century Gothic" pitchFamily="34" charset="0"/>
            </a:endParaRPr>
          </a:p>
        </p:txBody>
      </p:sp>
      <p:cxnSp>
        <p:nvCxnSpPr>
          <p:cNvPr id="108" name="Connettore 4 107"/>
          <p:cNvCxnSpPr>
            <a:endCxn id="107" idx="3"/>
          </p:cNvCxnSpPr>
          <p:nvPr/>
        </p:nvCxnSpPr>
        <p:spPr>
          <a:xfrm rot="10800000">
            <a:off x="2055488" y="1596880"/>
            <a:ext cx="860330" cy="607422"/>
          </a:xfrm>
          <a:prstGeom prst="bentConnector3">
            <a:avLst>
              <a:gd name="adj1" fmla="val -763"/>
            </a:avLst>
          </a:prstGeom>
          <a:ln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ttore 4 112"/>
          <p:cNvCxnSpPr/>
          <p:nvPr/>
        </p:nvCxnSpPr>
        <p:spPr>
          <a:xfrm rot="16200000" flipV="1">
            <a:off x="2020244" y="2101380"/>
            <a:ext cx="490444" cy="436604"/>
          </a:xfrm>
          <a:prstGeom prst="bentConnector3">
            <a:avLst>
              <a:gd name="adj1" fmla="val 100089"/>
            </a:avLst>
          </a:prstGeom>
          <a:ln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ttore 4 130"/>
          <p:cNvCxnSpPr/>
          <p:nvPr/>
        </p:nvCxnSpPr>
        <p:spPr>
          <a:xfrm rot="10800000" flipV="1">
            <a:off x="2051720" y="3501007"/>
            <a:ext cx="1584176" cy="288032"/>
          </a:xfrm>
          <a:prstGeom prst="bentConnector3">
            <a:avLst>
              <a:gd name="adj1" fmla="val 42246"/>
            </a:avLst>
          </a:prstGeom>
          <a:ln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CasellaDiTesto 137"/>
          <p:cNvSpPr txBox="1"/>
          <p:nvPr/>
        </p:nvSpPr>
        <p:spPr>
          <a:xfrm>
            <a:off x="72008" y="3645024"/>
            <a:ext cx="205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entury Gothic" pitchFamily="34" charset="0"/>
              </a:rPr>
              <a:t>UMBRIA                 6</a:t>
            </a:r>
            <a:endParaRPr lang="it-IT" sz="1600" dirty="0">
              <a:latin typeface="Century Gothic" pitchFamily="34" charset="0"/>
            </a:endParaRPr>
          </a:p>
        </p:txBody>
      </p:sp>
      <p:sp>
        <p:nvSpPr>
          <p:cNvPr id="152" name="Rettangolo 151"/>
          <p:cNvSpPr/>
          <p:nvPr/>
        </p:nvSpPr>
        <p:spPr>
          <a:xfrm>
            <a:off x="90088" y="6392361"/>
            <a:ext cx="7578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>
                <a:latin typeface="Century Gothic" pitchFamily="34" charset="0"/>
              </a:rPr>
              <a:t>Fonte: Elaborazione Dintec su dati ISPRA Istituto Superiore per la Protezione e la Ricerca Ambientale.</a:t>
            </a:r>
          </a:p>
          <a:p>
            <a:r>
              <a:rPr lang="it-IT" sz="1200" dirty="0" smtClean="0">
                <a:latin typeface="Century Gothic" pitchFamily="34" charset="0"/>
              </a:rPr>
              <a:t>            Dati aggiornati a Settembre 2015</a:t>
            </a:r>
          </a:p>
        </p:txBody>
      </p:sp>
      <p:cxnSp>
        <p:nvCxnSpPr>
          <p:cNvPr id="164" name="Connettore 1 163"/>
          <p:cNvCxnSpPr/>
          <p:nvPr/>
        </p:nvCxnSpPr>
        <p:spPr>
          <a:xfrm>
            <a:off x="179512" y="6381328"/>
            <a:ext cx="73448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entagono 44"/>
          <p:cNvSpPr/>
          <p:nvPr/>
        </p:nvSpPr>
        <p:spPr>
          <a:xfrm rot="16200000">
            <a:off x="8182112" y="6300172"/>
            <a:ext cx="648071" cy="484632"/>
          </a:xfrm>
          <a:prstGeom prst="homePlate">
            <a:avLst>
              <a:gd name="adj" fmla="val 3310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371008" y="6356350"/>
            <a:ext cx="298376" cy="365125"/>
          </a:xfrm>
        </p:spPr>
        <p:txBody>
          <a:bodyPr/>
          <a:lstStyle/>
          <a:p>
            <a:fld id="{DEC64B54-CAC8-4792-B7A5-76189B3B73BD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72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o 6"/>
          <p:cNvSpPr/>
          <p:nvPr/>
        </p:nvSpPr>
        <p:spPr>
          <a:xfrm rot="16200000">
            <a:off x="8234697" y="6291648"/>
            <a:ext cx="648071" cy="484632"/>
          </a:xfrm>
          <a:prstGeom prst="homePlate">
            <a:avLst>
              <a:gd name="adj" fmla="val 3310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4B54-CAC8-4792-B7A5-76189B3B73BD}" type="slidenum">
              <a:rPr lang="it-IT" smtClean="0">
                <a:latin typeface="Century Gothic" pitchFamily="34" charset="0"/>
              </a:rPr>
              <a:pPr/>
              <a:t>8</a:t>
            </a:fld>
            <a:endParaRPr lang="it-IT" dirty="0">
              <a:latin typeface="Century Gothic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288032"/>
            <a:ext cx="8820472" cy="548680"/>
          </a:xfrm>
          <a:prstGeom prst="rect">
            <a:avLst/>
          </a:prstGeom>
          <a:solidFill>
            <a:srgbClr val="B6322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1728" y="335532"/>
            <a:ext cx="8788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it-IT" b="1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LE ECO-ETICHETTE COME STRUMENTO PROMOZIONALE PER LE AZIENDE </a:t>
            </a:r>
            <a:endParaRPr lang="it-IT" b="1" i="1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969041"/>
              </p:ext>
            </p:extLst>
          </p:nvPr>
        </p:nvGraphicFramePr>
        <p:xfrm>
          <a:off x="126928" y="1070152"/>
          <a:ext cx="8693544" cy="48818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158696"/>
                <a:gridCol w="1360120"/>
                <a:gridCol w="1655914"/>
                <a:gridCol w="1759407"/>
                <a:gridCol w="1759407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ETICHETTE</a:t>
                      </a:r>
                      <a:r>
                        <a:rPr lang="it-IT" baseline="0" dirty="0" smtClean="0"/>
                        <a:t> DI TIPO II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CARATTERISTICHE</a:t>
                      </a:r>
                      <a:r>
                        <a:rPr lang="it-IT" sz="1400" baseline="0" dirty="0" smtClean="0"/>
                        <a:t> 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NORMA DI RIFERIMENTO</a:t>
                      </a:r>
                      <a:endParaRPr lang="it-IT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DESTINATARI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COME</a:t>
                      </a:r>
                      <a:r>
                        <a:rPr lang="it-IT" sz="1400" baseline="0" dirty="0" smtClean="0"/>
                        <a:t> OTTENERLA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TIPO</a:t>
                      </a:r>
                      <a:r>
                        <a:rPr lang="it-IT" sz="1400" baseline="0" dirty="0" smtClean="0"/>
                        <a:t> ETICHETTA</a:t>
                      </a:r>
                      <a:endParaRPr lang="it-IT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kern="1200" dirty="0" smtClean="0"/>
                        <a:t>Sono etichette realizzate dai produttori, importatori o distributori di prodotti che riportano asserzioni ambientali auto-dichiarate e simboli sui prodotti stessi, sugli imballaggi o all’interno del materiale informativo e pubblicitario. Le auto-dichiarazioni devono</a:t>
                      </a:r>
                      <a:r>
                        <a:rPr lang="it-IT" sz="1600" kern="1200" baseline="0" dirty="0" smtClean="0"/>
                        <a:t> essere accurate, verificabili e non ingannevoli.</a:t>
                      </a:r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altLang="it-IT" sz="1600" kern="1200" dirty="0" smtClean="0"/>
                        <a:t>UNI EN ISO 14021</a:t>
                      </a:r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kern="1200" dirty="0" smtClean="0"/>
                        <a:t>B2C - «Business to Consumer» e B2B ovvero destinate ad altre figure all’interno della filiera produttiva.</a:t>
                      </a:r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600" kern="1200" dirty="0" smtClean="0"/>
                        <a:t>Non sono convalidate da Organismi di parte terza ma devono comunque essere verificabili, chiare, non soggette ad errori di interpretazione o ingannevoli nei confronti del consumatore. </a:t>
                      </a:r>
                    </a:p>
                    <a:p>
                      <a:pPr marL="0" algn="ctr" defTabSz="914400" rtl="0" eaLnBrk="1" latinLnBrk="0" hangingPunct="1"/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170" y="2204864"/>
            <a:ext cx="1185278" cy="122413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7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o 6"/>
          <p:cNvSpPr/>
          <p:nvPr/>
        </p:nvSpPr>
        <p:spPr>
          <a:xfrm rot="16200000">
            <a:off x="8234697" y="6291648"/>
            <a:ext cx="648071" cy="484632"/>
          </a:xfrm>
          <a:prstGeom prst="homePlate">
            <a:avLst>
              <a:gd name="adj" fmla="val 3310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4B54-CAC8-4792-B7A5-76189B3B73BD}" type="slidenum">
              <a:rPr lang="it-IT" smtClean="0">
                <a:latin typeface="Century Gothic" pitchFamily="34" charset="0"/>
              </a:rPr>
              <a:pPr/>
              <a:t>9</a:t>
            </a:fld>
            <a:endParaRPr lang="it-IT" dirty="0">
              <a:latin typeface="Century Gothic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288032"/>
            <a:ext cx="8820472" cy="548680"/>
          </a:xfrm>
          <a:prstGeom prst="rect">
            <a:avLst/>
          </a:prstGeom>
          <a:solidFill>
            <a:srgbClr val="B6322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1728" y="335532"/>
            <a:ext cx="8788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it-IT" b="1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LE ECO-ETICHETTE COME STRUMENTO PROMOZIONALE PER LE AZIENDE </a:t>
            </a:r>
            <a:endParaRPr lang="it-IT" b="1" i="1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484839"/>
              </p:ext>
            </p:extLst>
          </p:nvPr>
        </p:nvGraphicFramePr>
        <p:xfrm>
          <a:off x="168541" y="970848"/>
          <a:ext cx="8640958" cy="51257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387235"/>
                <a:gridCol w="1296144"/>
                <a:gridCol w="1440160"/>
                <a:gridCol w="1512168"/>
                <a:gridCol w="2005251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ETICHETTE</a:t>
                      </a:r>
                      <a:r>
                        <a:rPr lang="it-IT" baseline="0" dirty="0" smtClean="0"/>
                        <a:t> DI TIPO III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CARATTERISTICHE</a:t>
                      </a:r>
                      <a:r>
                        <a:rPr lang="it-IT" sz="1400" baseline="0" dirty="0" smtClean="0"/>
                        <a:t> 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NORMA DI RIFERIMENTO</a:t>
                      </a:r>
                      <a:endParaRPr lang="it-IT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DESTINATARI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COME</a:t>
                      </a:r>
                      <a:r>
                        <a:rPr lang="it-IT" sz="1400" baseline="0" dirty="0" smtClean="0"/>
                        <a:t> OTTENERLA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TIPO</a:t>
                      </a:r>
                      <a:r>
                        <a:rPr lang="it-IT" sz="1400" baseline="0" dirty="0" smtClean="0"/>
                        <a:t> ETICHETTA</a:t>
                      </a:r>
                      <a:endParaRPr lang="it-IT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kern="1200" dirty="0" smtClean="0"/>
                        <a:t>Sono etichette che contengono informazioni – oggettive, credibili e confrontabili con prodotti funzionalmente equivalenti  – relative alla prestazione ambientale dell’intero ciclo di vita del prodotto.  Lo scopo di questa particolare tipologia</a:t>
                      </a:r>
                      <a:r>
                        <a:rPr lang="it-IT" sz="1600" kern="1200" baseline="0" dirty="0" smtClean="0"/>
                        <a:t> di etichetta è quello di fornire informazioni in modo che si possa fare un confronto tra diversi prodotti appartenenti alla medesima categoria.</a:t>
                      </a:r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kern="1200" dirty="0" smtClean="0"/>
                        <a:t>UNI EN ISO 14025</a:t>
                      </a:r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smtClean="0"/>
                        <a:t>B2B e</a:t>
                      </a:r>
                      <a:r>
                        <a:rPr lang="it-IT" sz="1600" kern="1200" baseline="0" dirty="0" smtClean="0"/>
                        <a:t> B2C.</a:t>
                      </a:r>
                      <a:endParaRPr lang="it-IT" sz="1600" kern="1200" dirty="0" smtClean="0"/>
                    </a:p>
                    <a:p>
                      <a:pPr marL="0" algn="ctr" defTabSz="914400" rtl="0" eaLnBrk="1" latinLnBrk="0" hangingPunct="1"/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600" kern="1200" dirty="0" smtClean="0"/>
                        <a:t>Come per le etichette ambientali di Tipo I, è prevista una verifica e convalida da parte di Organismi di parte terza.</a:t>
                      </a:r>
                    </a:p>
                    <a:p>
                      <a:pPr marL="0" algn="ctr" defTabSz="914400" rtl="0" eaLnBrk="1" latinLnBrk="0" hangingPunct="1"/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348881"/>
            <a:ext cx="1996801" cy="79208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30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15679</TotalTime>
  <Words>1738</Words>
  <Application>Microsoft Office PowerPoint</Application>
  <PresentationFormat>Presentazione su schermo (4:3)</PresentationFormat>
  <Paragraphs>333</Paragraphs>
  <Slides>23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Presentazione standard di PowerPoint</vt:lpstr>
      <vt:lpstr>IL PANORAMA DELLE CERTIFICAZIONI VOLONTARIE NEL SETTORE AGROALIMENTARE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Paola D'Addezio</dc:creator>
  <cp:lastModifiedBy>Antonio Romeo</cp:lastModifiedBy>
  <cp:revision>1583</cp:revision>
  <cp:lastPrinted>2016-02-08T15:59:15Z</cp:lastPrinted>
  <dcterms:created xsi:type="dcterms:W3CDTF">2015-04-28T07:34:55Z</dcterms:created>
  <dcterms:modified xsi:type="dcterms:W3CDTF">2016-02-17T13:13:42Z</dcterms:modified>
</cp:coreProperties>
</file>